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Lst>
  <p:sldSz cy="5143500" cx="9144000"/>
  <p:notesSz cx="6858000" cy="9144000"/>
  <p:embeddedFontLst>
    <p:embeddedFont>
      <p:font typeface="Proxima Nova"/>
      <p:regular r:id="rId59"/>
      <p:bold r:id="rId60"/>
      <p:italic r:id="rId61"/>
      <p:boldItalic r:id="rId62"/>
    </p:embeddedFont>
    <p:embeddedFont>
      <p:font typeface="Roboto Mono"/>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ProximaNova-boldItalic.fntdata"/><Relationship Id="rId61" Type="http://schemas.openxmlformats.org/officeDocument/2006/relationships/font" Target="fonts/ProximaNova-italic.fntdata"/><Relationship Id="rId20" Type="http://schemas.openxmlformats.org/officeDocument/2006/relationships/slide" Target="slides/slide16.xml"/><Relationship Id="rId64" Type="http://schemas.openxmlformats.org/officeDocument/2006/relationships/font" Target="fonts/RobotoMono-bold.fntdata"/><Relationship Id="rId63" Type="http://schemas.openxmlformats.org/officeDocument/2006/relationships/font" Target="fonts/RobotoMono-regular.fntdata"/><Relationship Id="rId22" Type="http://schemas.openxmlformats.org/officeDocument/2006/relationships/slide" Target="slides/slide18.xml"/><Relationship Id="rId66" Type="http://schemas.openxmlformats.org/officeDocument/2006/relationships/font" Target="fonts/RobotoMono-boldItalic.fntdata"/><Relationship Id="rId21" Type="http://schemas.openxmlformats.org/officeDocument/2006/relationships/slide" Target="slides/slide17.xml"/><Relationship Id="rId65" Type="http://schemas.openxmlformats.org/officeDocument/2006/relationships/font" Target="fonts/RobotoMono-italic.fntdata"/><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ProximaNova-bold.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font" Target="fonts/ProximaNova-regular.fntdata"/><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e7c217fd76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e7c217fd76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e7c217fd76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e7c217fd76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e7c217fd76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e7c217fd76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e7c217fd76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e7c217fd76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e7c217fd76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e7c217fd76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e7c217fd76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e7c217fd76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e7c217fd76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e7c217fd76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e7c217fd76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e7c217fd76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7c217fd76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e7c217fd76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e7c217fd76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e7c217fd76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e7c217fd7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e7c217fd7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e7c217fd76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e7c217fd76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e7c217fd76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e7c217fd76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e7c217fd76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e7c217fd76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e7c217fd76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e7c217fd76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e7c217fd76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e7c217fd76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e7c217fd76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e7c217fd76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e7c217fd76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e7c217fd76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e7c217fd76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e7c217fd76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e7c217fd76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e7c217fd76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e7c217fd76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e7c217fd76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e7c217fd7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e7c217fd7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e7c217fd76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e7c217fd76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e7c217fd76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e7c217fd76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e7c217fd76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e7c217fd76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e7c217fd76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e7c217fd76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eb5a8481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eb5a8481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eb5a8481a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eb5a8481a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eb5a8481a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eb5a8481a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e7c217fd76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e7c217fd76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e7c217fd76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e7c217fd76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e7c217fd76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e7c217fd76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e7c217fd76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e7c217fd76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e7c217fd76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e7c217fd76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e7c217fd76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e7c217fd76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e7c217fd76_0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e7c217fd76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e7c217fd76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e7c217fd76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e7c217fd76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e7c217fd76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e7c217fd76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e7c217fd76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e7c217fd76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e7c217fd76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e7c217fd76_0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e7c217fd76_0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e7c217fd76_0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e7c217fd76_0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e7c217fd76_0_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e7c217fd76_0_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e7c217fd76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e7c217fd76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e7c217fd76_0_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e7c217fd76_0_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e7c217fd76_0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e7c217fd76_0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e7c217fd76_0_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e7c217fd76_0_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e7c217fd76_0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e7c217fd76_0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e7c217fd76_0_10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e7c217fd76_0_1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e7c217fd76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e7c217fd76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e7c217fd76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e7c217fd76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e7c217fd76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e7c217fd76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e7c217fd76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e7c217fd76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p:nvPr/>
        </p:nvSpPr>
        <p:spPr>
          <a:xfrm>
            <a:off x="0" y="3532675"/>
            <a:ext cx="9144000" cy="1610700"/>
          </a:xfrm>
          <a:prstGeom prst="rect">
            <a:avLst/>
          </a:prstGeom>
          <a:solidFill>
            <a:srgbClr val="3B3535">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0" y="4522150"/>
            <a:ext cx="9144000" cy="0"/>
          </a:xfrm>
          <a:prstGeom prst="straightConnector1">
            <a:avLst/>
          </a:prstGeom>
          <a:noFill/>
          <a:ln cap="flat" cmpd="sng" w="19050">
            <a:solidFill>
              <a:schemeClr val="lt2"/>
            </a:solidFill>
            <a:prstDash val="solid"/>
            <a:round/>
            <a:headEnd len="sm" w="sm" type="none"/>
            <a:tailEnd len="sm" w="sm" type="none"/>
          </a:ln>
        </p:spPr>
      </p:cxnSp>
      <p:sp>
        <p:nvSpPr>
          <p:cNvPr id="12" name="Google Shape;12;p2"/>
          <p:cNvSpPr txBox="1"/>
          <p:nvPr>
            <p:ph type="ctrTitle"/>
          </p:nvPr>
        </p:nvSpPr>
        <p:spPr>
          <a:xfrm>
            <a:off x="510450" y="3523025"/>
            <a:ext cx="8123100" cy="9231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3" name="Google Shape;13;p2"/>
          <p:cNvSpPr txBox="1"/>
          <p:nvPr>
            <p:ph idx="1" type="subTitle"/>
          </p:nvPr>
        </p:nvSpPr>
        <p:spPr>
          <a:xfrm>
            <a:off x="510450" y="4553913"/>
            <a:ext cx="8123100" cy="63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cxnSp>
        <p:nvCxnSpPr>
          <p:cNvPr id="15" name="Google Shape;15;p2"/>
          <p:cNvCxnSpPr/>
          <p:nvPr/>
        </p:nvCxnSpPr>
        <p:spPr>
          <a:xfrm>
            <a:off x="0" y="3531550"/>
            <a:ext cx="9144000" cy="0"/>
          </a:xfrm>
          <a:prstGeom prst="straightConnector1">
            <a:avLst/>
          </a:prstGeom>
          <a:noFill/>
          <a:ln cap="flat" cmpd="sng" w="19050">
            <a:solidFill>
              <a:srgbClr val="000000"/>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0" name="Shape 50"/>
        <p:cNvGrpSpPr/>
        <p:nvPr/>
      </p:nvGrpSpPr>
      <p:grpSpPr>
        <a:xfrm>
          <a:off x="0" y="0"/>
          <a:ext cx="0" cy="0"/>
          <a:chOff x="0" y="0"/>
          <a:chExt cx="0" cy="0"/>
        </a:xfrm>
      </p:grpSpPr>
      <p:sp>
        <p:nvSpPr>
          <p:cNvPr id="51" name="Google Shape;51;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3" name="Google Shape;53;p11"/>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55600" lvl="0" marL="457200" algn="ctr">
              <a:spcBef>
                <a:spcPts val="0"/>
              </a:spcBef>
              <a:spcAft>
                <a:spcPts val="0"/>
              </a:spcAft>
              <a:buSzPts val="2000"/>
              <a:buChar char="●"/>
              <a:defRPr/>
            </a:lvl1pPr>
            <a:lvl2pPr indent="-342900" lvl="1" marL="914400" algn="ctr">
              <a:spcBef>
                <a:spcPts val="1600"/>
              </a:spcBef>
              <a:spcAft>
                <a:spcPts val="0"/>
              </a:spcAft>
              <a:buSzPts val="1800"/>
              <a:buChar char="○"/>
              <a:defRPr/>
            </a:lvl2pPr>
            <a:lvl3pPr indent="-330200" lvl="2" marL="1371600" algn="ctr">
              <a:spcBef>
                <a:spcPts val="1600"/>
              </a:spcBef>
              <a:spcAft>
                <a:spcPts val="0"/>
              </a:spcAft>
              <a:buSzPts val="16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4" name="Google Shape;54;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
  <p:cSld name="BIG_NUMBER_1">
    <p:spTree>
      <p:nvGrpSpPr>
        <p:cNvPr id="55" name="Shape 55"/>
        <p:cNvGrpSpPr/>
        <p:nvPr/>
      </p:nvGrpSpPr>
      <p:grpSpPr>
        <a:xfrm>
          <a:off x="0" y="0"/>
          <a:ext cx="0" cy="0"/>
          <a:chOff x="0" y="0"/>
          <a:chExt cx="0" cy="0"/>
        </a:xfrm>
      </p:grpSpPr>
      <p:sp>
        <p:nvSpPr>
          <p:cNvPr id="56" name="Google Shape;56;p12"/>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2"/>
          <p:cNvSpPr txBox="1"/>
          <p:nvPr>
            <p:ph hasCustomPrompt="1" type="title"/>
          </p:nvPr>
        </p:nvSpPr>
        <p:spPr>
          <a:xfrm>
            <a:off x="311700" y="261725"/>
            <a:ext cx="8520600" cy="440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b="1" sz="5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
        <p:nvSpPr>
          <p:cNvPr id="60" name="Google Shape;60;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iz Question">
  <p:cSld name="TITLE_AND_BODY_1">
    <p:bg>
      <p:bgPr>
        <a:solidFill>
          <a:srgbClr val="B6D7A8"/>
        </a:solidFill>
      </p:bgPr>
    </p:bg>
    <p:spTree>
      <p:nvGrpSpPr>
        <p:cNvPr id="61" name="Shape 61"/>
        <p:cNvGrpSpPr/>
        <p:nvPr/>
      </p:nvGrpSpPr>
      <p:grpSpPr>
        <a:xfrm>
          <a:off x="0" y="0"/>
          <a:ext cx="0" cy="0"/>
          <a:chOff x="0" y="0"/>
          <a:chExt cx="0" cy="0"/>
        </a:xfrm>
      </p:grpSpPr>
      <p:sp>
        <p:nvSpPr>
          <p:cNvPr id="62" name="Google Shape;62;p1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txBox="1"/>
          <p:nvPr>
            <p:ph type="title"/>
          </p:nvPr>
        </p:nvSpPr>
        <p:spPr>
          <a:xfrm>
            <a:off x="311700" y="392575"/>
            <a:ext cx="8520600" cy="6252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4" name="Google Shape;64;p14"/>
          <p:cNvSpPr txBox="1"/>
          <p:nvPr>
            <p:ph idx="1" type="body"/>
          </p:nvPr>
        </p:nvSpPr>
        <p:spPr>
          <a:xfrm>
            <a:off x="311700" y="1236550"/>
            <a:ext cx="8520600" cy="3332400"/>
          </a:xfrm>
          <a:prstGeom prst="rect">
            <a:avLst/>
          </a:prstGeom>
          <a:ln>
            <a:noFill/>
          </a:ln>
        </p:spPr>
        <p:txBody>
          <a:bodyPr anchorCtr="0" anchor="t" bIns="91425" lIns="91425" spcFirstLastPara="1" rIns="91425" wrap="square" tIns="91425">
            <a:noAutofit/>
          </a:bodyPr>
          <a:lstStyle>
            <a:lvl1pPr indent="-355600" lvl="0" marL="457200" rtl="0">
              <a:spcBef>
                <a:spcPts val="0"/>
              </a:spcBef>
              <a:spcAft>
                <a:spcPts val="0"/>
              </a:spcAft>
              <a:buClr>
                <a:srgbClr val="000000"/>
              </a:buClr>
              <a:buSzPts val="2000"/>
              <a:buAutoNum type="alphaUcPeriod"/>
              <a:defRPr>
                <a:solidFill>
                  <a:srgbClr val="000000"/>
                </a:solidFill>
              </a:defRPr>
            </a:lvl1pPr>
            <a:lvl2pPr indent="-342900" lvl="1" marL="914400" rtl="0">
              <a:spcBef>
                <a:spcPts val="1600"/>
              </a:spcBef>
              <a:spcAft>
                <a:spcPts val="0"/>
              </a:spcAft>
              <a:buClr>
                <a:srgbClr val="000000"/>
              </a:buClr>
              <a:buSzPts val="1800"/>
              <a:buAutoNum type="alphaLcPeriod"/>
              <a:defRPr>
                <a:solidFill>
                  <a:srgbClr val="000000"/>
                </a:solidFill>
              </a:defRPr>
            </a:lvl2pPr>
            <a:lvl3pPr indent="-330200" lvl="2" marL="1371600" rtl="0">
              <a:spcBef>
                <a:spcPts val="1600"/>
              </a:spcBef>
              <a:spcAft>
                <a:spcPts val="0"/>
              </a:spcAft>
              <a:buClr>
                <a:srgbClr val="000000"/>
              </a:buClr>
              <a:buSzPts val="1600"/>
              <a:buAutoNum type="romanLcPeriod"/>
              <a:defRPr>
                <a:solidFill>
                  <a:srgbClr val="000000"/>
                </a:solidFill>
              </a:defRPr>
            </a:lvl3pPr>
            <a:lvl4pPr indent="-317500" lvl="3" marL="1828800" rtl="0">
              <a:spcBef>
                <a:spcPts val="1600"/>
              </a:spcBef>
              <a:spcAft>
                <a:spcPts val="0"/>
              </a:spcAft>
              <a:buClr>
                <a:srgbClr val="000000"/>
              </a:buClr>
              <a:buSzPts val="1400"/>
              <a:buAutoNum type="arabicPeriod"/>
              <a:defRPr>
                <a:solidFill>
                  <a:srgbClr val="000000"/>
                </a:solidFill>
              </a:defRPr>
            </a:lvl4pPr>
            <a:lvl5pPr indent="-317500" lvl="4" marL="2286000" rtl="0">
              <a:spcBef>
                <a:spcPts val="1600"/>
              </a:spcBef>
              <a:spcAft>
                <a:spcPts val="0"/>
              </a:spcAft>
              <a:buClr>
                <a:srgbClr val="000000"/>
              </a:buClr>
              <a:buSzPts val="1400"/>
              <a:buAutoNum type="alphaLcPeriod"/>
              <a:defRPr>
                <a:solidFill>
                  <a:srgbClr val="000000"/>
                </a:solidFill>
              </a:defRPr>
            </a:lvl5pPr>
            <a:lvl6pPr indent="-317500" lvl="5" marL="2743200" rtl="0">
              <a:spcBef>
                <a:spcPts val="1600"/>
              </a:spcBef>
              <a:spcAft>
                <a:spcPts val="0"/>
              </a:spcAft>
              <a:buClr>
                <a:srgbClr val="000000"/>
              </a:buClr>
              <a:buSzPts val="1400"/>
              <a:buAutoNum type="romanLcPeriod"/>
              <a:defRPr>
                <a:solidFill>
                  <a:srgbClr val="000000"/>
                </a:solidFill>
              </a:defRPr>
            </a:lvl6pPr>
            <a:lvl7pPr indent="-317500" lvl="6" marL="3200400" rtl="0">
              <a:spcBef>
                <a:spcPts val="1600"/>
              </a:spcBef>
              <a:spcAft>
                <a:spcPts val="0"/>
              </a:spcAft>
              <a:buClr>
                <a:srgbClr val="000000"/>
              </a:buClr>
              <a:buSzPts val="1400"/>
              <a:buAutoNum type="arabicPeriod"/>
              <a:defRPr>
                <a:solidFill>
                  <a:srgbClr val="000000"/>
                </a:solidFill>
              </a:defRPr>
            </a:lvl7pPr>
            <a:lvl8pPr indent="-317500" lvl="7" marL="3657600" rtl="0">
              <a:spcBef>
                <a:spcPts val="1600"/>
              </a:spcBef>
              <a:spcAft>
                <a:spcPts val="0"/>
              </a:spcAft>
              <a:buClr>
                <a:srgbClr val="000000"/>
              </a:buClr>
              <a:buSzPts val="1400"/>
              <a:buAutoNum type="alphaLcPeriod"/>
              <a:defRPr>
                <a:solidFill>
                  <a:srgbClr val="000000"/>
                </a:solidFill>
              </a:defRPr>
            </a:lvl8pPr>
            <a:lvl9pPr indent="-317500" lvl="8" marL="4114800" rtl="0">
              <a:spcBef>
                <a:spcPts val="1600"/>
              </a:spcBef>
              <a:spcAft>
                <a:spcPts val="1600"/>
              </a:spcAft>
              <a:buClr>
                <a:srgbClr val="434343"/>
              </a:buClr>
              <a:buSzPts val="1400"/>
              <a:buAutoNum type="romanLcPeriod"/>
              <a:defRPr>
                <a:solidFill>
                  <a:srgbClr val="434343"/>
                </a:solidFill>
              </a:defRPr>
            </a:lvl9pPr>
          </a:lstStyle>
          <a:p/>
        </p:txBody>
      </p:sp>
      <p:sp>
        <p:nvSpPr>
          <p:cNvPr id="65" name="Google Shape;6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8" name="Google Shape;18;p3"/>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92575"/>
            <a:ext cx="8520600" cy="625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4"/>
          <p:cNvSpPr txBox="1"/>
          <p:nvPr>
            <p:ph idx="1" type="body"/>
          </p:nvPr>
        </p:nvSpPr>
        <p:spPr>
          <a:xfrm>
            <a:off x="311700" y="1152475"/>
            <a:ext cx="8520600" cy="3416400"/>
          </a:xfrm>
          <a:prstGeom prst="rect">
            <a:avLst/>
          </a:prstGeom>
          <a:ln>
            <a:noFill/>
          </a:ln>
        </p:spPr>
        <p:txBody>
          <a:bodyPr anchorCtr="0" anchor="t" bIns="91425" lIns="91425" spcFirstLastPara="1" rIns="91425" wrap="square" tIns="91425">
            <a:noAutofit/>
          </a:bodyPr>
          <a:lstStyle>
            <a:lvl1pPr indent="-355600" lvl="0" marL="457200">
              <a:spcBef>
                <a:spcPts val="0"/>
              </a:spcBef>
              <a:spcAft>
                <a:spcPts val="0"/>
              </a:spcAft>
              <a:buClr>
                <a:srgbClr val="000000"/>
              </a:buClr>
              <a:buSzPts val="2000"/>
              <a:buChar char="●"/>
              <a:defRPr>
                <a:solidFill>
                  <a:srgbClr val="000000"/>
                </a:solidFill>
              </a:defRPr>
            </a:lvl1pPr>
            <a:lvl2pPr indent="-342900" lvl="1" marL="914400">
              <a:spcBef>
                <a:spcPts val="1600"/>
              </a:spcBef>
              <a:spcAft>
                <a:spcPts val="0"/>
              </a:spcAft>
              <a:buClr>
                <a:srgbClr val="000000"/>
              </a:buClr>
              <a:buSzPts val="1800"/>
              <a:buChar char="○"/>
              <a:defRPr>
                <a:solidFill>
                  <a:srgbClr val="000000"/>
                </a:solidFill>
              </a:defRPr>
            </a:lvl2pPr>
            <a:lvl3pPr indent="-330200" lvl="2" marL="1371600">
              <a:spcBef>
                <a:spcPts val="1600"/>
              </a:spcBef>
              <a:spcAft>
                <a:spcPts val="0"/>
              </a:spcAft>
              <a:buClr>
                <a:srgbClr val="000000"/>
              </a:buClr>
              <a:buSzPts val="1600"/>
              <a:buChar char="■"/>
              <a:defRPr>
                <a:solidFill>
                  <a:srgbClr val="000000"/>
                </a:solidFill>
              </a:defRPr>
            </a:lvl3pPr>
            <a:lvl4pPr indent="-317500" lvl="3" marL="1828800">
              <a:spcBef>
                <a:spcPts val="1600"/>
              </a:spcBef>
              <a:spcAft>
                <a:spcPts val="0"/>
              </a:spcAft>
              <a:buClr>
                <a:srgbClr val="000000"/>
              </a:buClr>
              <a:buSzPts val="1400"/>
              <a:buChar char="●"/>
              <a:defRPr>
                <a:solidFill>
                  <a:srgbClr val="000000"/>
                </a:solidFill>
              </a:defRPr>
            </a:lvl4pPr>
            <a:lvl5pPr indent="-317500" lvl="4" marL="2286000">
              <a:spcBef>
                <a:spcPts val="1600"/>
              </a:spcBef>
              <a:spcAft>
                <a:spcPts val="0"/>
              </a:spcAft>
              <a:buClr>
                <a:srgbClr val="000000"/>
              </a:buClr>
              <a:buSzPts val="1400"/>
              <a:buChar char="○"/>
              <a:defRPr>
                <a:solidFill>
                  <a:srgbClr val="000000"/>
                </a:solidFill>
              </a:defRPr>
            </a:lvl5pPr>
            <a:lvl6pPr indent="-317500" lvl="5" marL="2743200">
              <a:spcBef>
                <a:spcPts val="1600"/>
              </a:spcBef>
              <a:spcAft>
                <a:spcPts val="0"/>
              </a:spcAft>
              <a:buClr>
                <a:srgbClr val="000000"/>
              </a:buClr>
              <a:buSzPts val="1400"/>
              <a:buChar char="■"/>
              <a:defRPr>
                <a:solidFill>
                  <a:srgbClr val="000000"/>
                </a:solidFill>
              </a:defRPr>
            </a:lvl6pPr>
            <a:lvl7pPr indent="-317500" lvl="6" marL="3200400">
              <a:spcBef>
                <a:spcPts val="1600"/>
              </a:spcBef>
              <a:spcAft>
                <a:spcPts val="0"/>
              </a:spcAft>
              <a:buClr>
                <a:srgbClr val="000000"/>
              </a:buClr>
              <a:buSzPts val="1400"/>
              <a:buChar char="●"/>
              <a:defRPr>
                <a:solidFill>
                  <a:srgbClr val="000000"/>
                </a:solidFill>
              </a:defRPr>
            </a:lvl7pPr>
            <a:lvl8pPr indent="-317500" lvl="7" marL="3657600">
              <a:spcBef>
                <a:spcPts val="1600"/>
              </a:spcBef>
              <a:spcAft>
                <a:spcPts val="0"/>
              </a:spcAft>
              <a:buClr>
                <a:srgbClr val="000000"/>
              </a:buClr>
              <a:buSzPts val="1400"/>
              <a:buChar char="○"/>
              <a:defRPr>
                <a:solidFill>
                  <a:srgbClr val="000000"/>
                </a:solidFill>
              </a:defRPr>
            </a:lvl8pPr>
            <a:lvl9pPr indent="-317500" lvl="8" marL="4114800">
              <a:spcBef>
                <a:spcPts val="1600"/>
              </a:spcBef>
              <a:spcAft>
                <a:spcPts val="1600"/>
              </a:spcAft>
              <a:buClr>
                <a:srgbClr val="434343"/>
              </a:buClr>
              <a:buSzPts val="1400"/>
              <a:buChar char="■"/>
              <a:defRPr>
                <a:solidFill>
                  <a:srgbClr val="434343"/>
                </a:solidFill>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92575"/>
            <a:ext cx="8520600" cy="625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92575"/>
            <a:ext cx="8520600" cy="625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5" name="Google Shape;35;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7" name="Shape 37"/>
        <p:cNvGrpSpPr/>
        <p:nvPr/>
      </p:nvGrpSpPr>
      <p:grpSpPr>
        <a:xfrm>
          <a:off x="0" y="0"/>
          <a:ext cx="0" cy="0"/>
          <a:chOff x="0" y="0"/>
          <a:chExt cx="0" cy="0"/>
        </a:xfrm>
      </p:grpSpPr>
      <p:sp>
        <p:nvSpPr>
          <p:cNvPr id="38" name="Google Shape;38;p8"/>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9" name="Google Shape;39;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0" name="Shape 40"/>
        <p:cNvGrpSpPr/>
        <p:nvPr/>
      </p:nvGrpSpPr>
      <p:grpSpPr>
        <a:xfrm>
          <a:off x="0" y="0"/>
          <a:ext cx="0" cy="0"/>
          <a:chOff x="0" y="0"/>
          <a:chExt cx="0" cy="0"/>
        </a:xfrm>
      </p:grpSpPr>
      <p:sp>
        <p:nvSpPr>
          <p:cNvPr id="41" name="Google Shape;41;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 name="Google Shape;42;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3" name="Google Shape;43;p9"/>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4" name="Google Shape;44;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5" name="Google Shape;45;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55600" lvl="0" marL="457200">
              <a:spcBef>
                <a:spcPts val="0"/>
              </a:spcBef>
              <a:spcAft>
                <a:spcPts val="0"/>
              </a:spcAft>
              <a:buClr>
                <a:schemeClr val="lt1"/>
              </a:buClr>
              <a:buSzPts val="2000"/>
              <a:buChar char="●"/>
              <a:defRPr>
                <a:solidFill>
                  <a:schemeClr val="lt1"/>
                </a:solidFill>
              </a:defRPr>
            </a:lvl1pPr>
            <a:lvl2pPr indent="-342900" lvl="1" marL="914400">
              <a:spcBef>
                <a:spcPts val="1600"/>
              </a:spcBef>
              <a:spcAft>
                <a:spcPts val="0"/>
              </a:spcAft>
              <a:buClr>
                <a:schemeClr val="lt1"/>
              </a:buClr>
              <a:buSzPts val="1800"/>
              <a:buChar char="○"/>
              <a:defRPr>
                <a:solidFill>
                  <a:schemeClr val="lt1"/>
                </a:solidFill>
              </a:defRPr>
            </a:lvl2pPr>
            <a:lvl3pPr indent="-330200" lvl="2" marL="1371600">
              <a:spcBef>
                <a:spcPts val="1600"/>
              </a:spcBef>
              <a:spcAft>
                <a:spcPts val="0"/>
              </a:spcAft>
              <a:buClr>
                <a:schemeClr val="lt1"/>
              </a:buClr>
              <a:buSzPts val="16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6" name="Google Shape;46;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7" name="Shape 47"/>
        <p:cNvGrpSpPr/>
        <p:nvPr/>
      </p:nvGrpSpPr>
      <p:grpSpPr>
        <a:xfrm>
          <a:off x="0" y="0"/>
          <a:ext cx="0" cy="0"/>
          <a:chOff x="0" y="0"/>
          <a:chExt cx="0" cy="0"/>
        </a:xfrm>
      </p:grpSpPr>
      <p:sp>
        <p:nvSpPr>
          <p:cNvPr id="48" name="Google Shape;48;p10"/>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9" name="Google Shape;49;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92575"/>
            <a:ext cx="8520600" cy="625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Proxima Nova"/>
              <a:buNone/>
              <a:defRPr sz="30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55600" lvl="0" marL="457200">
              <a:lnSpc>
                <a:spcPct val="115000"/>
              </a:lnSpc>
              <a:spcBef>
                <a:spcPts val="0"/>
              </a:spcBef>
              <a:spcAft>
                <a:spcPts val="0"/>
              </a:spcAft>
              <a:buSzPts val="2000"/>
              <a:buFont typeface="Proxima Nova"/>
              <a:buChar char="●"/>
              <a:defRPr sz="2000">
                <a:latin typeface="Proxima Nova"/>
                <a:ea typeface="Proxima Nova"/>
                <a:cs typeface="Proxima Nova"/>
                <a:sym typeface="Proxima Nova"/>
              </a:defRPr>
            </a:lvl1pPr>
            <a:lvl2pPr indent="-342900" lvl="1" marL="914400">
              <a:lnSpc>
                <a:spcPct val="115000"/>
              </a:lnSpc>
              <a:spcBef>
                <a:spcPts val="1600"/>
              </a:spcBef>
              <a:spcAft>
                <a:spcPts val="0"/>
              </a:spcAft>
              <a:buSzPts val="1800"/>
              <a:buFont typeface="Proxima Nova"/>
              <a:buChar char="○"/>
              <a:defRPr sz="1800">
                <a:latin typeface="Proxima Nova"/>
                <a:ea typeface="Proxima Nova"/>
                <a:cs typeface="Proxima Nova"/>
                <a:sym typeface="Proxima Nova"/>
              </a:defRPr>
            </a:lvl2pPr>
            <a:lvl3pPr indent="-330200" lvl="2" marL="1371600">
              <a:lnSpc>
                <a:spcPct val="115000"/>
              </a:lnSpc>
              <a:spcBef>
                <a:spcPts val="1600"/>
              </a:spcBef>
              <a:spcAft>
                <a:spcPts val="0"/>
              </a:spcAft>
              <a:buSzPts val="1600"/>
              <a:buFont typeface="Proxima Nova"/>
              <a:buChar char="■"/>
              <a:defRPr sz="1600">
                <a:latin typeface="Proxima Nova"/>
                <a:ea typeface="Proxima Nova"/>
                <a:cs typeface="Proxima Nova"/>
                <a:sym typeface="Proxima Nova"/>
              </a:defRPr>
            </a:lvl3pPr>
            <a:lvl4pPr indent="-317500" lvl="3" marL="1828800">
              <a:lnSpc>
                <a:spcPct val="115000"/>
              </a:lnSpc>
              <a:spcBef>
                <a:spcPts val="1600"/>
              </a:spcBef>
              <a:spcAft>
                <a:spcPts val="0"/>
              </a:spcAft>
              <a:buSzPts val="1400"/>
              <a:buFont typeface="Proxima Nova"/>
              <a:buChar char="●"/>
              <a:defRPr>
                <a:latin typeface="Proxima Nova"/>
                <a:ea typeface="Proxima Nova"/>
                <a:cs typeface="Proxima Nova"/>
                <a:sym typeface="Proxima Nova"/>
              </a:defRPr>
            </a:lvl4pPr>
            <a:lvl5pPr indent="-317500" lvl="4" marL="2286000">
              <a:lnSpc>
                <a:spcPct val="115000"/>
              </a:lnSpc>
              <a:spcBef>
                <a:spcPts val="1600"/>
              </a:spcBef>
              <a:spcAft>
                <a:spcPts val="0"/>
              </a:spcAft>
              <a:buSzPts val="1400"/>
              <a:buFont typeface="Proxima Nova"/>
              <a:buChar char="○"/>
              <a:defRPr>
                <a:latin typeface="Proxima Nova"/>
                <a:ea typeface="Proxima Nova"/>
                <a:cs typeface="Proxima Nova"/>
                <a:sym typeface="Proxima Nova"/>
              </a:defRPr>
            </a:lvl5pPr>
            <a:lvl6pPr indent="-317500" lvl="5" marL="2743200">
              <a:lnSpc>
                <a:spcPct val="115000"/>
              </a:lnSpc>
              <a:spcBef>
                <a:spcPts val="1600"/>
              </a:spcBef>
              <a:spcAft>
                <a:spcPts val="0"/>
              </a:spcAft>
              <a:buSzPts val="1400"/>
              <a:buFont typeface="Proxima Nova"/>
              <a:buChar char="■"/>
              <a:defRPr>
                <a:latin typeface="Proxima Nova"/>
                <a:ea typeface="Proxima Nova"/>
                <a:cs typeface="Proxima Nova"/>
                <a:sym typeface="Proxima Nova"/>
              </a:defRPr>
            </a:lvl6pPr>
            <a:lvl7pPr indent="-317500" lvl="6" marL="3200400">
              <a:lnSpc>
                <a:spcPct val="115000"/>
              </a:lnSpc>
              <a:spcBef>
                <a:spcPts val="1600"/>
              </a:spcBef>
              <a:spcAft>
                <a:spcPts val="0"/>
              </a:spcAft>
              <a:buSzPts val="1400"/>
              <a:buFont typeface="Proxima Nova"/>
              <a:buChar char="●"/>
              <a:defRPr>
                <a:latin typeface="Proxima Nova"/>
                <a:ea typeface="Proxima Nova"/>
                <a:cs typeface="Proxima Nova"/>
                <a:sym typeface="Proxima Nova"/>
              </a:defRPr>
            </a:lvl7pPr>
            <a:lvl8pPr indent="-317500" lvl="7" marL="3657600">
              <a:lnSpc>
                <a:spcPct val="115000"/>
              </a:lnSpc>
              <a:spcBef>
                <a:spcPts val="1600"/>
              </a:spcBef>
              <a:spcAft>
                <a:spcPts val="0"/>
              </a:spcAft>
              <a:buSzPts val="1400"/>
              <a:buFont typeface="Proxima Nova"/>
              <a:buChar char="○"/>
              <a:defRPr>
                <a:latin typeface="Proxima Nova"/>
                <a:ea typeface="Proxima Nova"/>
                <a:cs typeface="Proxima Nova"/>
                <a:sym typeface="Proxima Nova"/>
              </a:defRPr>
            </a:lvl8pPr>
            <a:lvl9pPr indent="-317500" lvl="8" marL="4114800">
              <a:lnSpc>
                <a:spcPct val="115000"/>
              </a:lnSpc>
              <a:spcBef>
                <a:spcPts val="1600"/>
              </a:spcBef>
              <a:spcAft>
                <a:spcPts val="1600"/>
              </a:spcAft>
              <a:buSzPts val="1400"/>
              <a:buFont typeface="Proxima Nova"/>
              <a:buChar char="■"/>
              <a:defRPr>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en.wikipedia.org/wiki/IP_over_Avian_Carriers#:~:text=On%2028%20April%202001%2C%20IPoAC,Carrier%20Pigeon%20Internet%20Protocol%22).&amp;text=The%20implementation%20was%20noted%20in,Paper%20Pings%22%20by%20Steve%20Savitzky." TargetMode="External"/><Relationship Id="rId4" Type="http://schemas.openxmlformats.org/officeDocument/2006/relationships/image" Target="../media/image2.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en.wikipedia.org/wiki/IP_over_Avian_Carriers#:~:text=On%2028%20April%202001%2C%20IPoAC,Carrier%20Pigeon%20Internet%20Protocol%22).&amp;text=The%20implementation%20was%20noted%20in,Paper%20Pings%22%20by%20Steve%20Savitzky." TargetMode="External"/><Relationship Id="rId4" Type="http://schemas.openxmlformats.org/officeDocument/2006/relationships/image" Target="../media/image2.gif"/><Relationship Id="rId5"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jpg"/><Relationship Id="rId4" Type="http://schemas.openxmlformats.org/officeDocument/2006/relationships/image" Target="../media/image11.jpg"/><Relationship Id="rId5" Type="http://schemas.openxmlformats.org/officeDocument/2006/relationships/image" Target="../media/image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media.pearsoncmg.com/aw/ecs_kurose_compnetwork_7/cw/content/interactiveanimations/queuing-loss-applet/index.htm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traceroute.or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2.gi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2.gif"/><Relationship Id="rId4" Type="http://schemas.openxmlformats.org/officeDocument/2006/relationships/image" Target="../media/image1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ctrTitle"/>
          </p:nvPr>
        </p:nvSpPr>
        <p:spPr>
          <a:xfrm>
            <a:off x="510450" y="3523025"/>
            <a:ext cx="8123100" cy="923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900"/>
              <a:t>Evaluating a Network’s Performance</a:t>
            </a:r>
            <a:endParaRPr sz="3900"/>
          </a:p>
        </p:txBody>
      </p:sp>
      <p:sp>
        <p:nvSpPr>
          <p:cNvPr id="71" name="Google Shape;71;p15"/>
          <p:cNvSpPr txBox="1"/>
          <p:nvPr>
            <p:ph idx="1" type="subTitle"/>
          </p:nvPr>
        </p:nvSpPr>
        <p:spPr>
          <a:xfrm>
            <a:off x="510450" y="4553913"/>
            <a:ext cx="8123100" cy="6300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title"/>
          </p:nvPr>
        </p:nvSpPr>
        <p:spPr>
          <a:xfrm>
            <a:off x="311700" y="392575"/>
            <a:ext cx="8520600" cy="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Sources of Delay: Propagation Delay</a:t>
            </a:r>
            <a:endParaRPr/>
          </a:p>
        </p:txBody>
      </p:sp>
      <p:sp>
        <p:nvSpPr>
          <p:cNvPr id="145" name="Google Shape;145;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Propagation delay can be much larger in other supported medium</a:t>
            </a:r>
            <a:endParaRPr/>
          </a:p>
          <a:p>
            <a:pPr indent="-342900" lvl="1" marL="914400" rtl="0" algn="l">
              <a:spcBef>
                <a:spcPts val="0"/>
              </a:spcBef>
              <a:spcAft>
                <a:spcPts val="0"/>
              </a:spcAft>
              <a:buSzPts val="1800"/>
              <a:buChar char="○"/>
            </a:pPr>
            <a:r>
              <a:rPr lang="en"/>
              <a:t>Request for Comment (RFC) 1149 defines the IPoAC protocol</a:t>
            </a:r>
            <a:endParaRPr/>
          </a:p>
        </p:txBody>
      </p:sp>
      <p:sp>
        <p:nvSpPr>
          <p:cNvPr id="146" name="Google Shape;146;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5"/>
          <p:cNvSpPr txBox="1"/>
          <p:nvPr>
            <p:ph type="title"/>
          </p:nvPr>
        </p:nvSpPr>
        <p:spPr>
          <a:xfrm>
            <a:off x="311700" y="392575"/>
            <a:ext cx="8520600" cy="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Sources of Delay: Propagation Delay</a:t>
            </a:r>
            <a:endParaRPr/>
          </a:p>
        </p:txBody>
      </p:sp>
      <p:sp>
        <p:nvSpPr>
          <p:cNvPr id="152" name="Google Shape;152;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Propagation delay can be much larger in other supported medium</a:t>
            </a:r>
            <a:endParaRPr/>
          </a:p>
          <a:p>
            <a:pPr indent="-342900" lvl="1" marL="914400" rtl="0" algn="l">
              <a:spcBef>
                <a:spcPts val="0"/>
              </a:spcBef>
              <a:spcAft>
                <a:spcPts val="0"/>
              </a:spcAft>
              <a:buSzPts val="1800"/>
              <a:buChar char="○"/>
            </a:pPr>
            <a:r>
              <a:rPr lang="en"/>
              <a:t>Request for Comment (RFC) 1149 defines the IPoAC protocol</a:t>
            </a:r>
            <a:endParaRPr/>
          </a:p>
          <a:p>
            <a:pPr indent="-355600" lvl="0" marL="457200" rtl="0" algn="l">
              <a:spcBef>
                <a:spcPts val="0"/>
              </a:spcBef>
              <a:spcAft>
                <a:spcPts val="0"/>
              </a:spcAft>
              <a:buSzPts val="2000"/>
              <a:buChar char="●"/>
            </a:pPr>
            <a:r>
              <a:rPr i="1" lang="en"/>
              <a:t>IP over Avian Carriers</a:t>
            </a:r>
            <a:endParaRPr i="1"/>
          </a:p>
          <a:p>
            <a:pPr indent="-342900" lvl="1" marL="914400" rtl="0" algn="l">
              <a:spcBef>
                <a:spcPts val="0"/>
              </a:spcBef>
              <a:spcAft>
                <a:spcPts val="0"/>
              </a:spcAft>
              <a:buSzPts val="1800"/>
              <a:buChar char="○"/>
            </a:pPr>
            <a:r>
              <a:rPr lang="en"/>
              <a:t>IPoAC was published as an April Fools joke,</a:t>
            </a:r>
            <a:br>
              <a:rPr lang="en"/>
            </a:br>
            <a:r>
              <a:rPr lang="en"/>
              <a:t>but it actually </a:t>
            </a:r>
            <a:r>
              <a:rPr i="1" lang="en"/>
              <a:t>has </a:t>
            </a:r>
            <a:r>
              <a:rPr lang="en"/>
              <a:t>been </a:t>
            </a:r>
            <a:r>
              <a:rPr lang="en" u="sng">
                <a:solidFill>
                  <a:schemeClr val="hlink"/>
                </a:solidFill>
                <a:hlinkClick r:id="rId3"/>
              </a:rPr>
              <a:t>implemented</a:t>
            </a:r>
            <a:r>
              <a:rPr lang="en"/>
              <a:t>!</a:t>
            </a:r>
            <a:endParaRPr/>
          </a:p>
          <a:p>
            <a:pPr indent="-342900" lvl="1" marL="914400" rtl="0" algn="l">
              <a:spcBef>
                <a:spcPts val="0"/>
              </a:spcBef>
              <a:spcAft>
                <a:spcPts val="0"/>
              </a:spcAft>
              <a:buSzPts val="1800"/>
              <a:buChar char="○"/>
            </a:pPr>
            <a:r>
              <a:rPr lang="en"/>
              <a:t>In 2001, the Bergen Linux group successfully transmitted 9 packets over a distance of 5 km. The average latency was 5222806 ms...</a:t>
            </a:r>
            <a:endParaRPr/>
          </a:p>
        </p:txBody>
      </p:sp>
      <p:sp>
        <p:nvSpPr>
          <p:cNvPr id="153" name="Google Shape;153;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4" name="Google Shape;154;p25"/>
          <p:cNvPicPr preferRelativeResize="0"/>
          <p:nvPr/>
        </p:nvPicPr>
        <p:blipFill>
          <a:blip r:embed="rId4">
            <a:alphaModFix/>
          </a:blip>
          <a:stretch>
            <a:fillRect/>
          </a:stretch>
        </p:blipFill>
        <p:spPr>
          <a:xfrm>
            <a:off x="6473400" y="3248525"/>
            <a:ext cx="2264850" cy="1894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ph type="title"/>
          </p:nvPr>
        </p:nvSpPr>
        <p:spPr>
          <a:xfrm>
            <a:off x="311700" y="392575"/>
            <a:ext cx="8520600" cy="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Sources of Delay: Propagation Delay</a:t>
            </a:r>
            <a:endParaRPr/>
          </a:p>
        </p:txBody>
      </p:sp>
      <p:sp>
        <p:nvSpPr>
          <p:cNvPr id="160" name="Google Shape;160;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Propagation delay can be much larger in other supported medium</a:t>
            </a:r>
            <a:endParaRPr/>
          </a:p>
          <a:p>
            <a:pPr indent="-342900" lvl="1" marL="914400" rtl="0" algn="l">
              <a:spcBef>
                <a:spcPts val="0"/>
              </a:spcBef>
              <a:spcAft>
                <a:spcPts val="0"/>
              </a:spcAft>
              <a:buSzPts val="1800"/>
              <a:buChar char="○"/>
            </a:pPr>
            <a:r>
              <a:rPr lang="en"/>
              <a:t>Request for Comment (RFC) 1149 defines the IPoAC protocol</a:t>
            </a:r>
            <a:endParaRPr/>
          </a:p>
          <a:p>
            <a:pPr indent="-355600" lvl="0" marL="457200" rtl="0" algn="l">
              <a:spcBef>
                <a:spcPts val="0"/>
              </a:spcBef>
              <a:spcAft>
                <a:spcPts val="0"/>
              </a:spcAft>
              <a:buSzPts val="2000"/>
              <a:buChar char="●"/>
            </a:pPr>
            <a:r>
              <a:rPr i="1" lang="en"/>
              <a:t>IP over Avian Carriers</a:t>
            </a:r>
            <a:endParaRPr i="1"/>
          </a:p>
          <a:p>
            <a:pPr indent="-342900" lvl="1" marL="914400" rtl="0" algn="l">
              <a:spcBef>
                <a:spcPts val="0"/>
              </a:spcBef>
              <a:spcAft>
                <a:spcPts val="0"/>
              </a:spcAft>
              <a:buSzPts val="1800"/>
              <a:buChar char="○"/>
            </a:pPr>
            <a:r>
              <a:rPr lang="en"/>
              <a:t>IPoAC was published as an April Fools joke,</a:t>
            </a:r>
            <a:br>
              <a:rPr lang="en"/>
            </a:br>
            <a:r>
              <a:rPr lang="en"/>
              <a:t>but it actually </a:t>
            </a:r>
            <a:r>
              <a:rPr i="1" lang="en"/>
              <a:t>has </a:t>
            </a:r>
            <a:r>
              <a:rPr lang="en"/>
              <a:t>been </a:t>
            </a:r>
            <a:r>
              <a:rPr lang="en" u="sng">
                <a:solidFill>
                  <a:schemeClr val="hlink"/>
                </a:solidFill>
                <a:hlinkClick r:id="rId3"/>
              </a:rPr>
              <a:t>implemented</a:t>
            </a:r>
            <a:r>
              <a:rPr lang="en"/>
              <a:t>!</a:t>
            </a:r>
            <a:endParaRPr/>
          </a:p>
          <a:p>
            <a:pPr indent="-342900" lvl="1" marL="914400" rtl="0" algn="l">
              <a:spcBef>
                <a:spcPts val="0"/>
              </a:spcBef>
              <a:spcAft>
                <a:spcPts val="0"/>
              </a:spcAft>
              <a:buSzPts val="1800"/>
              <a:buChar char="○"/>
            </a:pPr>
            <a:r>
              <a:rPr lang="en"/>
              <a:t>In 2001, the Bergen Linux group successfully transmitted 9 packets over a distance of 5 km. The average latency was 5222806 ms…</a:t>
            </a:r>
            <a:endParaRPr/>
          </a:p>
          <a:p>
            <a:pPr indent="-342900" lvl="1" marL="914400" rtl="0" algn="l">
              <a:spcBef>
                <a:spcPts val="0"/>
              </a:spcBef>
              <a:spcAft>
                <a:spcPts val="0"/>
              </a:spcAft>
              <a:buSzPts val="1800"/>
              <a:buChar char="○"/>
            </a:pPr>
            <a:r>
              <a:rPr lang="en"/>
              <a:t>Higher than average risk of dropped packets...</a:t>
            </a:r>
            <a:endParaRPr/>
          </a:p>
        </p:txBody>
      </p:sp>
      <p:sp>
        <p:nvSpPr>
          <p:cNvPr id="161" name="Google Shape;161;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2" name="Google Shape;162;p26"/>
          <p:cNvPicPr preferRelativeResize="0"/>
          <p:nvPr/>
        </p:nvPicPr>
        <p:blipFill>
          <a:blip r:embed="rId4">
            <a:alphaModFix/>
          </a:blip>
          <a:stretch>
            <a:fillRect/>
          </a:stretch>
        </p:blipFill>
        <p:spPr>
          <a:xfrm>
            <a:off x="6473400" y="3248525"/>
            <a:ext cx="2264850" cy="1894975"/>
          </a:xfrm>
          <a:prstGeom prst="rect">
            <a:avLst/>
          </a:prstGeom>
          <a:noFill/>
          <a:ln>
            <a:noFill/>
          </a:ln>
        </p:spPr>
      </p:pic>
      <p:pic>
        <p:nvPicPr>
          <p:cNvPr id="163" name="Google Shape;163;p26"/>
          <p:cNvPicPr preferRelativeResize="0"/>
          <p:nvPr/>
        </p:nvPicPr>
        <p:blipFill rotWithShape="1">
          <a:blip r:embed="rId5">
            <a:alphaModFix/>
          </a:blip>
          <a:srcRect b="10224" l="7918" r="3405" t="6918"/>
          <a:stretch/>
        </p:blipFill>
        <p:spPr>
          <a:xfrm flipH="1">
            <a:off x="3474798" y="11575"/>
            <a:ext cx="5669202" cy="353155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7"/>
          <p:cNvSpPr txBox="1"/>
          <p:nvPr>
            <p:ph type="title"/>
          </p:nvPr>
        </p:nvSpPr>
        <p:spPr>
          <a:xfrm>
            <a:off x="311700" y="392575"/>
            <a:ext cx="8520600" cy="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Sources of Delay: Processing Delay</a:t>
            </a:r>
            <a:endParaRPr/>
          </a:p>
        </p:txBody>
      </p:sp>
      <p:sp>
        <p:nvSpPr>
          <p:cNvPr id="169" name="Google Shape;169;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0" name="Google Shape;170;p27"/>
          <p:cNvSpPr txBox="1"/>
          <p:nvPr>
            <p:ph idx="1" type="body"/>
          </p:nvPr>
        </p:nvSpPr>
        <p:spPr>
          <a:xfrm>
            <a:off x="311700" y="2709100"/>
            <a:ext cx="8520600" cy="1859700"/>
          </a:xfrm>
          <a:prstGeom prst="rect">
            <a:avLst/>
          </a:prstGeom>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000000"/>
              </a:buClr>
              <a:buSzPts val="2400"/>
              <a:buFont typeface="Proxima Nova"/>
              <a:buChar char="●"/>
            </a:pPr>
            <a:r>
              <a:rPr lang="en"/>
              <a:t>Processing (</a:t>
            </a:r>
            <a:r>
              <a:rPr i="1" lang="en"/>
              <a:t>or store-and-forward</a:t>
            </a:r>
            <a:r>
              <a:rPr lang="en"/>
              <a:t>) delay is the time for the receiving device to read and process the packet</a:t>
            </a:r>
            <a:endParaRPr/>
          </a:p>
          <a:p>
            <a:pPr indent="-342900" lvl="1" marL="914400" marR="0" rtl="0" algn="l">
              <a:lnSpc>
                <a:spcPct val="115000"/>
              </a:lnSpc>
              <a:spcBef>
                <a:spcPts val="0"/>
              </a:spcBef>
              <a:spcAft>
                <a:spcPts val="0"/>
              </a:spcAft>
              <a:buSzPts val="1800"/>
              <a:buChar char="○"/>
            </a:pPr>
            <a:r>
              <a:rPr lang="en"/>
              <a:t>Delay is usually negligible, typically microseconds</a:t>
            </a:r>
            <a:endParaRPr/>
          </a:p>
          <a:p>
            <a:pPr indent="-342900" lvl="1" marL="914400" marR="0" rtl="0" algn="l">
              <a:lnSpc>
                <a:spcPct val="115000"/>
              </a:lnSpc>
              <a:spcBef>
                <a:spcPts val="0"/>
              </a:spcBef>
              <a:spcAft>
                <a:spcPts val="0"/>
              </a:spcAft>
              <a:buSzPts val="1800"/>
              <a:buChar char="○"/>
            </a:pPr>
            <a:r>
              <a:rPr lang="en"/>
              <a:t>Delay comes from checking for bit-level errors, routing the packet, and storing the packet for forwarding</a:t>
            </a:r>
            <a:endParaRPr/>
          </a:p>
          <a:p>
            <a:pPr indent="-342900" lvl="1" marL="914400" marR="0" rtl="0" algn="l">
              <a:lnSpc>
                <a:spcPct val="115000"/>
              </a:lnSpc>
              <a:spcBef>
                <a:spcPts val="0"/>
              </a:spcBef>
              <a:spcAft>
                <a:spcPts val="0"/>
              </a:spcAft>
              <a:buSzPts val="1800"/>
              <a:buChar char="○"/>
            </a:pPr>
            <a:r>
              <a:rPr lang="en"/>
              <a:t>d</a:t>
            </a:r>
            <a:r>
              <a:rPr baseline="-25000" lang="en"/>
              <a:t>process </a:t>
            </a:r>
            <a:r>
              <a:rPr lang="en"/>
              <a:t>can’t be solved for using a simple equation</a:t>
            </a:r>
            <a:endParaRPr baseline="-25000"/>
          </a:p>
        </p:txBody>
      </p:sp>
      <p:sp>
        <p:nvSpPr>
          <p:cNvPr id="171" name="Google Shape;171;p27"/>
          <p:cNvSpPr/>
          <p:nvPr/>
        </p:nvSpPr>
        <p:spPr>
          <a:xfrm>
            <a:off x="6034725" y="1254925"/>
            <a:ext cx="2300400" cy="1250400"/>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t>Router</a:t>
            </a:r>
            <a:endParaRPr b="1"/>
          </a:p>
        </p:txBody>
      </p:sp>
      <p:cxnSp>
        <p:nvCxnSpPr>
          <p:cNvPr id="172" name="Google Shape;172;p27"/>
          <p:cNvCxnSpPr>
            <a:stCxn id="171" idx="3"/>
          </p:cNvCxnSpPr>
          <p:nvPr/>
        </p:nvCxnSpPr>
        <p:spPr>
          <a:xfrm>
            <a:off x="8335125" y="1880125"/>
            <a:ext cx="414900" cy="0"/>
          </a:xfrm>
          <a:prstGeom prst="straightConnector1">
            <a:avLst/>
          </a:prstGeom>
          <a:noFill/>
          <a:ln cap="flat" cmpd="sng" w="28575">
            <a:solidFill>
              <a:srgbClr val="000000"/>
            </a:solidFill>
            <a:prstDash val="solid"/>
            <a:round/>
            <a:headEnd len="med" w="med" type="none"/>
            <a:tailEnd len="med" w="med" type="triangle"/>
          </a:ln>
        </p:spPr>
      </p:cxnSp>
      <p:sp>
        <p:nvSpPr>
          <p:cNvPr id="173" name="Google Shape;173;p27"/>
          <p:cNvSpPr/>
          <p:nvPr/>
        </p:nvSpPr>
        <p:spPr>
          <a:xfrm>
            <a:off x="480925" y="1254925"/>
            <a:ext cx="2300400" cy="1250400"/>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t>Your Computer</a:t>
            </a:r>
            <a:endParaRPr b="1"/>
          </a:p>
        </p:txBody>
      </p:sp>
      <p:cxnSp>
        <p:nvCxnSpPr>
          <p:cNvPr id="174" name="Google Shape;174;p27"/>
          <p:cNvCxnSpPr>
            <a:stCxn id="173" idx="3"/>
            <a:endCxn id="171" idx="1"/>
          </p:cNvCxnSpPr>
          <p:nvPr/>
        </p:nvCxnSpPr>
        <p:spPr>
          <a:xfrm>
            <a:off x="2781325" y="1880125"/>
            <a:ext cx="3253500" cy="0"/>
          </a:xfrm>
          <a:prstGeom prst="straightConnector1">
            <a:avLst/>
          </a:prstGeom>
          <a:noFill/>
          <a:ln cap="flat" cmpd="sng" w="28575">
            <a:solidFill>
              <a:srgbClr val="000000"/>
            </a:solidFill>
            <a:prstDash val="solid"/>
            <a:round/>
            <a:headEnd len="med" w="med" type="none"/>
            <a:tailEnd len="med" w="med" type="triangle"/>
          </a:ln>
        </p:spPr>
      </p:cxnSp>
      <p:sp>
        <p:nvSpPr>
          <p:cNvPr id="175" name="Google Shape;175;p27"/>
          <p:cNvSpPr/>
          <p:nvPr/>
        </p:nvSpPr>
        <p:spPr>
          <a:xfrm>
            <a:off x="5641075" y="1648825"/>
            <a:ext cx="666900" cy="514500"/>
          </a:xfrm>
          <a:prstGeom prst="roundRect">
            <a:avLst>
              <a:gd fmla="val 16667" name="adj"/>
            </a:avLst>
          </a:prstGeom>
          <a:solidFill>
            <a:srgbClr val="3D85C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P1</a:t>
            </a:r>
            <a:endParaRPr b="1">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8"/>
          <p:cNvSpPr txBox="1"/>
          <p:nvPr>
            <p:ph type="title"/>
          </p:nvPr>
        </p:nvSpPr>
        <p:spPr>
          <a:xfrm>
            <a:off x="311700" y="392575"/>
            <a:ext cx="8520600" cy="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Store and Forward</a:t>
            </a:r>
            <a:endParaRPr/>
          </a:p>
        </p:txBody>
      </p:sp>
      <p:sp>
        <p:nvSpPr>
          <p:cNvPr id="181" name="Google Shape;181;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A router has to wait until it has received the whole packet before it can begin forwarding it</a:t>
            </a:r>
            <a:endParaRPr/>
          </a:p>
          <a:p>
            <a:pPr indent="-355600" lvl="0" marL="457200" rtl="0" algn="l">
              <a:spcBef>
                <a:spcPts val="0"/>
              </a:spcBef>
              <a:spcAft>
                <a:spcPts val="0"/>
              </a:spcAft>
              <a:buSzPts val="2000"/>
              <a:buChar char="●"/>
            </a:pPr>
            <a:r>
              <a:rPr b="1" lang="en"/>
              <a:t>Why does it have to wait? Why not just forward bits as they come in?</a:t>
            </a:r>
            <a:endParaRPr b="1"/>
          </a:p>
        </p:txBody>
      </p:sp>
      <p:sp>
        <p:nvSpPr>
          <p:cNvPr id="182" name="Google Shape;182;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9"/>
          <p:cNvSpPr txBox="1"/>
          <p:nvPr>
            <p:ph type="title"/>
          </p:nvPr>
        </p:nvSpPr>
        <p:spPr>
          <a:xfrm>
            <a:off x="311700" y="392575"/>
            <a:ext cx="8520600" cy="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Store and Forward</a:t>
            </a:r>
            <a:endParaRPr/>
          </a:p>
        </p:txBody>
      </p:sp>
      <p:sp>
        <p:nvSpPr>
          <p:cNvPr id="188" name="Google Shape;188;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A router has to wait until it has received the whole packet before it can begin forwarding it</a:t>
            </a:r>
            <a:endParaRPr/>
          </a:p>
          <a:p>
            <a:pPr indent="-355600" lvl="0" marL="457200" rtl="0" algn="l">
              <a:spcBef>
                <a:spcPts val="0"/>
              </a:spcBef>
              <a:spcAft>
                <a:spcPts val="0"/>
              </a:spcAft>
              <a:buSzPts val="2000"/>
              <a:buChar char="●"/>
            </a:pPr>
            <a:r>
              <a:rPr b="1" lang="en"/>
              <a:t>Why does it have to wait? Why not just forward bits as they come in?</a:t>
            </a:r>
            <a:endParaRPr b="1"/>
          </a:p>
          <a:p>
            <a:pPr indent="-342900" lvl="1" marL="914400" rtl="0" algn="l">
              <a:spcBef>
                <a:spcPts val="0"/>
              </a:spcBef>
              <a:spcAft>
                <a:spcPts val="0"/>
              </a:spcAft>
              <a:buSzPts val="1800"/>
              <a:buChar char="○"/>
            </a:pPr>
            <a:r>
              <a:rPr lang="en"/>
              <a:t>The router doesn’t know where to send the packet until the packet has arrived! That information is contained within the packet</a:t>
            </a:r>
            <a:endParaRPr/>
          </a:p>
        </p:txBody>
      </p:sp>
      <p:sp>
        <p:nvSpPr>
          <p:cNvPr id="189" name="Google Shape;189;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311700" y="392575"/>
            <a:ext cx="8520600" cy="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Store and Forward</a:t>
            </a:r>
            <a:endParaRPr/>
          </a:p>
        </p:txBody>
      </p:sp>
      <p:sp>
        <p:nvSpPr>
          <p:cNvPr id="195" name="Google Shape;195;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A router has to wait until it has received the whole packet before it can begin forwarding it</a:t>
            </a:r>
            <a:endParaRPr/>
          </a:p>
          <a:p>
            <a:pPr indent="-355600" lvl="0" marL="457200" rtl="0" algn="l">
              <a:spcBef>
                <a:spcPts val="0"/>
              </a:spcBef>
              <a:spcAft>
                <a:spcPts val="0"/>
              </a:spcAft>
              <a:buSzPts val="2000"/>
              <a:buChar char="●"/>
            </a:pPr>
            <a:r>
              <a:rPr b="1" lang="en"/>
              <a:t>Why does it have to wait? Why not just forward bits as they come in?</a:t>
            </a:r>
            <a:endParaRPr b="1"/>
          </a:p>
          <a:p>
            <a:pPr indent="-342900" lvl="1" marL="914400" rtl="0" algn="l">
              <a:spcBef>
                <a:spcPts val="0"/>
              </a:spcBef>
              <a:spcAft>
                <a:spcPts val="0"/>
              </a:spcAft>
              <a:buSzPts val="1800"/>
              <a:buChar char="○"/>
            </a:pPr>
            <a:r>
              <a:rPr lang="en"/>
              <a:t>The router doesn’t know where to send the packet until the packet has arrived! That information is contained within the packet</a:t>
            </a:r>
            <a:endParaRPr/>
          </a:p>
          <a:p>
            <a:pPr indent="-355600" lvl="0" marL="457200" rtl="0" algn="l">
              <a:spcBef>
                <a:spcPts val="0"/>
              </a:spcBef>
              <a:spcAft>
                <a:spcPts val="0"/>
              </a:spcAft>
              <a:buSzPts val="2000"/>
              <a:buChar char="●"/>
            </a:pPr>
            <a:r>
              <a:rPr lang="en"/>
              <a:t>Because of this, routers need a dedicated buffer to store packets before forwarding them</a:t>
            </a:r>
            <a:endParaRPr/>
          </a:p>
          <a:p>
            <a:pPr indent="-355600" lvl="0" marL="457200" rtl="0" algn="l">
              <a:spcBef>
                <a:spcPts val="0"/>
              </a:spcBef>
              <a:spcAft>
                <a:spcPts val="0"/>
              </a:spcAft>
              <a:buSzPts val="2000"/>
              <a:buChar char="●"/>
            </a:pPr>
            <a:r>
              <a:rPr lang="en"/>
              <a:t>This also introduces additional transmission latency, as each router has to retransmit the packet</a:t>
            </a:r>
            <a:endParaRPr/>
          </a:p>
        </p:txBody>
      </p:sp>
      <p:sp>
        <p:nvSpPr>
          <p:cNvPr id="196" name="Google Shape;196;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1"/>
          <p:cNvSpPr txBox="1"/>
          <p:nvPr>
            <p:ph type="title"/>
          </p:nvPr>
        </p:nvSpPr>
        <p:spPr>
          <a:xfrm>
            <a:off x="311700" y="392575"/>
            <a:ext cx="8520600" cy="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Sources of Delay: Queuing Delay</a:t>
            </a:r>
            <a:endParaRPr/>
          </a:p>
        </p:txBody>
      </p:sp>
      <p:sp>
        <p:nvSpPr>
          <p:cNvPr id="202" name="Google Shape;202;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3" name="Google Shape;203;p31"/>
          <p:cNvSpPr txBox="1"/>
          <p:nvPr>
            <p:ph idx="1" type="body"/>
          </p:nvPr>
        </p:nvSpPr>
        <p:spPr>
          <a:xfrm>
            <a:off x="311700" y="2742475"/>
            <a:ext cx="8520600" cy="1826400"/>
          </a:xfrm>
          <a:prstGeom prst="rect">
            <a:avLst/>
          </a:prstGeom>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000000"/>
              </a:buClr>
              <a:buSzPts val="2400"/>
              <a:buFont typeface="Proxima Nova"/>
              <a:buChar char="●"/>
            </a:pPr>
            <a:r>
              <a:rPr lang="en"/>
              <a:t>Queuing delay is the time the packet spends waiting to be transmitted because the outgoing link is busy</a:t>
            </a:r>
            <a:endParaRPr/>
          </a:p>
          <a:p>
            <a:pPr indent="-342900" lvl="1" marL="914400" marR="0" rtl="0" algn="l">
              <a:lnSpc>
                <a:spcPct val="115000"/>
              </a:lnSpc>
              <a:spcBef>
                <a:spcPts val="0"/>
              </a:spcBef>
              <a:spcAft>
                <a:spcPts val="0"/>
              </a:spcAft>
              <a:buSzPts val="1800"/>
              <a:buChar char="○"/>
            </a:pPr>
            <a:r>
              <a:rPr lang="en"/>
              <a:t>d</a:t>
            </a:r>
            <a:r>
              <a:rPr baseline="-25000" lang="en"/>
              <a:t>queue</a:t>
            </a:r>
            <a:r>
              <a:rPr lang="en"/>
              <a:t> is variable and depends on how much other traffic is present on the network, ranges from 0 to </a:t>
            </a:r>
            <a:r>
              <a:rPr b="1" lang="en"/>
              <a:t>∞</a:t>
            </a:r>
            <a:endParaRPr baseline="-25000"/>
          </a:p>
        </p:txBody>
      </p:sp>
      <p:sp>
        <p:nvSpPr>
          <p:cNvPr id="204" name="Google Shape;204;p31"/>
          <p:cNvSpPr/>
          <p:nvPr/>
        </p:nvSpPr>
        <p:spPr>
          <a:xfrm>
            <a:off x="6034725" y="1254925"/>
            <a:ext cx="2300400" cy="1250400"/>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t>Router</a:t>
            </a:r>
            <a:endParaRPr b="1"/>
          </a:p>
        </p:txBody>
      </p:sp>
      <p:cxnSp>
        <p:nvCxnSpPr>
          <p:cNvPr id="205" name="Google Shape;205;p31"/>
          <p:cNvCxnSpPr>
            <a:stCxn id="204" idx="3"/>
          </p:cNvCxnSpPr>
          <p:nvPr/>
        </p:nvCxnSpPr>
        <p:spPr>
          <a:xfrm>
            <a:off x="8335125" y="1880125"/>
            <a:ext cx="414900" cy="0"/>
          </a:xfrm>
          <a:prstGeom prst="straightConnector1">
            <a:avLst/>
          </a:prstGeom>
          <a:noFill/>
          <a:ln cap="flat" cmpd="sng" w="28575">
            <a:solidFill>
              <a:srgbClr val="000000"/>
            </a:solidFill>
            <a:prstDash val="solid"/>
            <a:round/>
            <a:headEnd len="med" w="med" type="none"/>
            <a:tailEnd len="med" w="med" type="triangle"/>
          </a:ln>
        </p:spPr>
      </p:cxnSp>
      <p:sp>
        <p:nvSpPr>
          <p:cNvPr id="206" name="Google Shape;206;p31"/>
          <p:cNvSpPr/>
          <p:nvPr/>
        </p:nvSpPr>
        <p:spPr>
          <a:xfrm>
            <a:off x="480925" y="1254925"/>
            <a:ext cx="2300400" cy="1250400"/>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t>Your Computer</a:t>
            </a:r>
            <a:endParaRPr b="1"/>
          </a:p>
        </p:txBody>
      </p:sp>
      <p:cxnSp>
        <p:nvCxnSpPr>
          <p:cNvPr id="207" name="Google Shape;207;p31"/>
          <p:cNvCxnSpPr>
            <a:stCxn id="206" idx="3"/>
            <a:endCxn id="204" idx="1"/>
          </p:cNvCxnSpPr>
          <p:nvPr/>
        </p:nvCxnSpPr>
        <p:spPr>
          <a:xfrm>
            <a:off x="2781325" y="1880125"/>
            <a:ext cx="3253500" cy="0"/>
          </a:xfrm>
          <a:prstGeom prst="straightConnector1">
            <a:avLst/>
          </a:prstGeom>
          <a:noFill/>
          <a:ln cap="flat" cmpd="sng" w="28575">
            <a:solidFill>
              <a:srgbClr val="000000"/>
            </a:solidFill>
            <a:prstDash val="solid"/>
            <a:round/>
            <a:headEnd len="med" w="med" type="none"/>
            <a:tailEnd len="med" w="med" type="triangle"/>
          </a:ln>
        </p:spPr>
      </p:cxnSp>
      <p:sp>
        <p:nvSpPr>
          <p:cNvPr id="208" name="Google Shape;208;p31"/>
          <p:cNvSpPr/>
          <p:nvPr/>
        </p:nvSpPr>
        <p:spPr>
          <a:xfrm>
            <a:off x="6707875" y="1801225"/>
            <a:ext cx="666900" cy="514500"/>
          </a:xfrm>
          <a:prstGeom prst="roundRect">
            <a:avLst>
              <a:gd fmla="val 16667" name="adj"/>
            </a:avLst>
          </a:prstGeom>
          <a:solidFill>
            <a:srgbClr val="3D85C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P1</a:t>
            </a:r>
            <a:endParaRPr b="1">
              <a:solidFill>
                <a:srgbClr val="FFFFFF"/>
              </a:solidFill>
            </a:endParaRPr>
          </a:p>
        </p:txBody>
      </p:sp>
      <p:sp>
        <p:nvSpPr>
          <p:cNvPr id="209" name="Google Shape;209;p31"/>
          <p:cNvSpPr/>
          <p:nvPr/>
        </p:nvSpPr>
        <p:spPr>
          <a:xfrm>
            <a:off x="7241275" y="1725025"/>
            <a:ext cx="666900" cy="514500"/>
          </a:xfrm>
          <a:prstGeom prst="roundRect">
            <a:avLst>
              <a:gd fmla="val 16667" name="adj"/>
            </a:avLst>
          </a:prstGeom>
          <a:solidFill>
            <a:srgbClr val="3D85C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P31</a:t>
            </a:r>
            <a:endParaRPr b="1">
              <a:solidFill>
                <a:srgbClr val="FFFFFF"/>
              </a:solidFill>
            </a:endParaRPr>
          </a:p>
        </p:txBody>
      </p:sp>
      <p:sp>
        <p:nvSpPr>
          <p:cNvPr id="210" name="Google Shape;210;p31"/>
          <p:cNvSpPr/>
          <p:nvPr/>
        </p:nvSpPr>
        <p:spPr>
          <a:xfrm>
            <a:off x="7774675" y="1648825"/>
            <a:ext cx="666900" cy="514500"/>
          </a:xfrm>
          <a:prstGeom prst="roundRect">
            <a:avLst>
              <a:gd fmla="val 16667" name="adj"/>
            </a:avLst>
          </a:prstGeom>
          <a:solidFill>
            <a:srgbClr val="3D85C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P82</a:t>
            </a:r>
            <a:endParaRPr b="1">
              <a:solidFill>
                <a:srgbClr val="FFFFFF"/>
              </a:solidFill>
            </a:endParaRPr>
          </a:p>
        </p:txBody>
      </p:sp>
      <p:cxnSp>
        <p:nvCxnSpPr>
          <p:cNvPr id="211" name="Google Shape;211;p31"/>
          <p:cNvCxnSpPr/>
          <p:nvPr/>
        </p:nvCxnSpPr>
        <p:spPr>
          <a:xfrm flipH="1">
            <a:off x="5504700" y="2203150"/>
            <a:ext cx="532800" cy="500400"/>
          </a:xfrm>
          <a:prstGeom prst="bentConnector3">
            <a:avLst>
              <a:gd fmla="val 100019" name="adj1"/>
            </a:avLst>
          </a:prstGeom>
          <a:noFill/>
          <a:ln cap="flat" cmpd="sng" w="28575">
            <a:solidFill>
              <a:srgbClr val="000000"/>
            </a:solidFill>
            <a:prstDash val="solid"/>
            <a:round/>
            <a:headEnd len="med" w="med" type="triangle"/>
            <a:tailEnd len="med" w="med" type="none"/>
          </a:ln>
        </p:spPr>
      </p:cxnSp>
      <p:cxnSp>
        <p:nvCxnSpPr>
          <p:cNvPr id="212" name="Google Shape;212;p31"/>
          <p:cNvCxnSpPr/>
          <p:nvPr/>
        </p:nvCxnSpPr>
        <p:spPr>
          <a:xfrm rot="10800000">
            <a:off x="5485200" y="1085350"/>
            <a:ext cx="552300" cy="432000"/>
          </a:xfrm>
          <a:prstGeom prst="bentConnector3">
            <a:avLst>
              <a:gd fmla="val 100018" name="adj1"/>
            </a:avLst>
          </a:prstGeom>
          <a:noFill/>
          <a:ln cap="flat" cmpd="sng" w="28575">
            <a:solidFill>
              <a:srgbClr val="000000"/>
            </a:solidFill>
            <a:prstDash val="solid"/>
            <a:round/>
            <a:headEnd len="med" w="med" type="triangl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2"/>
          <p:cNvSpPr txBox="1"/>
          <p:nvPr>
            <p:ph type="title"/>
          </p:nvPr>
        </p:nvSpPr>
        <p:spPr>
          <a:xfrm>
            <a:off x="311700" y="392575"/>
            <a:ext cx="8520600" cy="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Queuing Delay</a:t>
            </a:r>
            <a:endParaRPr/>
          </a:p>
        </p:txBody>
      </p:sp>
      <p:sp>
        <p:nvSpPr>
          <p:cNvPr id="218" name="Google Shape;218;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Queueing delay ~ L/R</a:t>
            </a:r>
            <a:endParaRPr/>
          </a:p>
          <a:p>
            <a:pPr indent="-342900" lvl="1" marL="914400" rtl="0" algn="l">
              <a:spcBef>
                <a:spcPts val="0"/>
              </a:spcBef>
              <a:spcAft>
                <a:spcPts val="0"/>
              </a:spcAft>
              <a:buSzPts val="1800"/>
              <a:buChar char="○"/>
            </a:pPr>
            <a:r>
              <a:rPr lang="en"/>
              <a:t>L = packet length (bits)</a:t>
            </a:r>
            <a:endParaRPr/>
          </a:p>
          <a:p>
            <a:pPr indent="-342900" lvl="1" marL="914400" rtl="0" algn="l">
              <a:spcBef>
                <a:spcPts val="0"/>
              </a:spcBef>
              <a:spcAft>
                <a:spcPts val="0"/>
              </a:spcAft>
              <a:buSzPts val="1800"/>
              <a:buChar char="○"/>
            </a:pPr>
            <a:r>
              <a:rPr lang="en"/>
              <a:t>R = link bandwidth (bits/sec)</a:t>
            </a:r>
            <a:endParaRPr/>
          </a:p>
          <a:p>
            <a:pPr indent="-355600" lvl="0" marL="457200" rtl="0" algn="l">
              <a:spcBef>
                <a:spcPts val="0"/>
              </a:spcBef>
              <a:spcAft>
                <a:spcPts val="0"/>
              </a:spcAft>
              <a:buSzPts val="2000"/>
              <a:buChar char="●"/>
            </a:pPr>
            <a:r>
              <a:rPr lang="en"/>
              <a:t>a = average packet arrival rate</a:t>
            </a:r>
            <a:endParaRPr/>
          </a:p>
          <a:p>
            <a:pPr indent="-355600" lvl="0" marL="457200" rtl="0" algn="l">
              <a:spcBef>
                <a:spcPts val="0"/>
              </a:spcBef>
              <a:spcAft>
                <a:spcPts val="0"/>
              </a:spcAft>
              <a:buSzPts val="2000"/>
              <a:buChar char="●"/>
            </a:pPr>
            <a:r>
              <a:rPr lang="en"/>
              <a:t>L*a/R ~ 0 → avg queueing delay is small</a:t>
            </a:r>
            <a:endParaRPr/>
          </a:p>
          <a:p>
            <a:pPr indent="-355600" lvl="0" marL="457200" rtl="0" algn="l">
              <a:spcBef>
                <a:spcPts val="0"/>
              </a:spcBef>
              <a:spcAft>
                <a:spcPts val="0"/>
              </a:spcAft>
              <a:buSzPts val="2000"/>
              <a:buChar char="●"/>
            </a:pPr>
            <a:r>
              <a:rPr lang="en"/>
              <a:t>L*a/R ~ 1 → avg queueing delay is large</a:t>
            </a:r>
            <a:endParaRPr/>
          </a:p>
          <a:p>
            <a:pPr indent="-355600" lvl="0" marL="457200" rtl="0" algn="l">
              <a:spcBef>
                <a:spcPts val="0"/>
              </a:spcBef>
              <a:spcAft>
                <a:spcPts val="0"/>
              </a:spcAft>
              <a:buSzPts val="2000"/>
              <a:buChar char="●"/>
            </a:pPr>
            <a:r>
              <a:rPr lang="en"/>
              <a:t>L*a/R &gt; 1 → avg queueing delay is </a:t>
            </a:r>
            <a:r>
              <a:rPr b="1" lang="en"/>
              <a:t>∞</a:t>
            </a:r>
            <a:endParaRPr b="1"/>
          </a:p>
          <a:p>
            <a:pPr indent="0" lvl="0" marL="0" rtl="0" algn="l">
              <a:spcBef>
                <a:spcPts val="1600"/>
              </a:spcBef>
              <a:spcAft>
                <a:spcPts val="1600"/>
              </a:spcAft>
              <a:buNone/>
            </a:pPr>
            <a:r>
              <a:t/>
            </a:r>
            <a:endParaRPr/>
          </a:p>
        </p:txBody>
      </p:sp>
      <p:sp>
        <p:nvSpPr>
          <p:cNvPr id="219" name="Google Shape;219;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0" name="Google Shape;220;p32"/>
          <p:cNvPicPr preferRelativeResize="0"/>
          <p:nvPr/>
        </p:nvPicPr>
        <p:blipFill rotWithShape="1">
          <a:blip r:embed="rId3">
            <a:alphaModFix/>
          </a:blip>
          <a:srcRect b="0" l="0" r="0" t="19224"/>
          <a:stretch/>
        </p:blipFill>
        <p:spPr>
          <a:xfrm>
            <a:off x="5957667" y="106675"/>
            <a:ext cx="2452029" cy="1266921"/>
          </a:xfrm>
          <a:prstGeom prst="rect">
            <a:avLst/>
          </a:prstGeom>
          <a:noFill/>
          <a:ln cap="flat" cmpd="sng" w="9525">
            <a:solidFill>
              <a:srgbClr val="4BA173"/>
            </a:solidFill>
            <a:prstDash val="solid"/>
            <a:round/>
            <a:headEnd len="sm" w="sm" type="none"/>
            <a:tailEnd len="sm" w="sm" type="none"/>
          </a:ln>
        </p:spPr>
      </p:pic>
      <p:pic>
        <p:nvPicPr>
          <p:cNvPr id="221" name="Google Shape;221;p32"/>
          <p:cNvPicPr preferRelativeResize="0"/>
          <p:nvPr/>
        </p:nvPicPr>
        <p:blipFill rotWithShape="1">
          <a:blip r:embed="rId4">
            <a:alphaModFix/>
          </a:blip>
          <a:srcRect b="23954" l="0" r="0" t="0"/>
          <a:stretch/>
        </p:blipFill>
        <p:spPr>
          <a:xfrm>
            <a:off x="5957667" y="1763181"/>
            <a:ext cx="2452036" cy="1266918"/>
          </a:xfrm>
          <a:prstGeom prst="rect">
            <a:avLst/>
          </a:prstGeom>
          <a:noFill/>
          <a:ln cap="flat" cmpd="sng" w="9525">
            <a:solidFill>
              <a:srgbClr val="4BA173"/>
            </a:solidFill>
            <a:prstDash val="solid"/>
            <a:round/>
            <a:headEnd len="sm" w="sm" type="none"/>
            <a:tailEnd len="sm" w="sm" type="none"/>
          </a:ln>
        </p:spPr>
      </p:pic>
      <p:sp>
        <p:nvSpPr>
          <p:cNvPr id="222" name="Google Shape;222;p32"/>
          <p:cNvSpPr txBox="1"/>
          <p:nvPr/>
        </p:nvSpPr>
        <p:spPr>
          <a:xfrm>
            <a:off x="5957715" y="1310829"/>
            <a:ext cx="2452200" cy="43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L*a/R ~ 0</a:t>
            </a:r>
            <a:endParaRPr b="1">
              <a:latin typeface="Proxima Nova"/>
              <a:ea typeface="Proxima Nova"/>
              <a:cs typeface="Proxima Nova"/>
              <a:sym typeface="Proxima Nova"/>
            </a:endParaRPr>
          </a:p>
        </p:txBody>
      </p:sp>
      <p:sp>
        <p:nvSpPr>
          <p:cNvPr id="223" name="Google Shape;223;p32"/>
          <p:cNvSpPr txBox="1"/>
          <p:nvPr/>
        </p:nvSpPr>
        <p:spPr>
          <a:xfrm>
            <a:off x="5957715" y="2975448"/>
            <a:ext cx="2452200" cy="43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L*a/R ~ 1</a:t>
            </a:r>
            <a:endParaRPr b="1">
              <a:latin typeface="Proxima Nova"/>
              <a:ea typeface="Proxima Nova"/>
              <a:cs typeface="Proxima Nova"/>
              <a:sym typeface="Proxima Nova"/>
            </a:endParaRPr>
          </a:p>
        </p:txBody>
      </p:sp>
      <p:pic>
        <p:nvPicPr>
          <p:cNvPr id="224" name="Google Shape;224;p32"/>
          <p:cNvPicPr preferRelativeResize="0"/>
          <p:nvPr/>
        </p:nvPicPr>
        <p:blipFill rotWithShape="1">
          <a:blip r:embed="rId5">
            <a:alphaModFix/>
          </a:blip>
          <a:srcRect b="15145" l="23710" r="10426" t="33514"/>
          <a:stretch/>
        </p:blipFill>
        <p:spPr>
          <a:xfrm>
            <a:off x="5957588" y="3425975"/>
            <a:ext cx="2452199" cy="1266925"/>
          </a:xfrm>
          <a:prstGeom prst="rect">
            <a:avLst/>
          </a:prstGeom>
          <a:noFill/>
          <a:ln cap="flat" cmpd="sng" w="9525">
            <a:solidFill>
              <a:srgbClr val="4BA173"/>
            </a:solidFill>
            <a:prstDash val="solid"/>
            <a:round/>
            <a:headEnd len="sm" w="sm" type="none"/>
            <a:tailEnd len="sm" w="sm" type="none"/>
          </a:ln>
        </p:spPr>
      </p:pic>
      <p:sp>
        <p:nvSpPr>
          <p:cNvPr id="225" name="Google Shape;225;p32"/>
          <p:cNvSpPr txBox="1"/>
          <p:nvPr/>
        </p:nvSpPr>
        <p:spPr>
          <a:xfrm>
            <a:off x="5957715" y="4708124"/>
            <a:ext cx="2452200" cy="43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L*a/R &gt; 1</a:t>
            </a:r>
            <a:endParaRPr b="1">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3"/>
          <p:cNvSpPr txBox="1"/>
          <p:nvPr>
            <p:ph type="title"/>
          </p:nvPr>
        </p:nvSpPr>
        <p:spPr>
          <a:xfrm>
            <a:off x="311700" y="392575"/>
            <a:ext cx="8520600" cy="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32" name="Google Shape;232;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3" name="Google Shape;233;p33"/>
          <p:cNvPicPr preferRelativeResize="0"/>
          <p:nvPr/>
        </p:nvPicPr>
        <p:blipFill>
          <a:blip r:embed="rId3">
            <a:alphaModFix/>
          </a:blip>
          <a:stretch>
            <a:fillRect/>
          </a:stretch>
        </p:blipFill>
        <p:spPr>
          <a:xfrm>
            <a:off x="1338250" y="452425"/>
            <a:ext cx="6467475" cy="4238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261725"/>
            <a:ext cx="8520600" cy="440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are the important performance metrics </a:t>
            </a:r>
            <a:br>
              <a:rPr lang="en"/>
            </a:br>
            <a:r>
              <a:rPr lang="en"/>
              <a:t>for networks?</a:t>
            </a:r>
            <a:endParaRPr/>
          </a:p>
        </p:txBody>
      </p:sp>
      <p:sp>
        <p:nvSpPr>
          <p:cNvPr id="77" name="Google Shape;7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4"/>
          <p:cNvSpPr txBox="1"/>
          <p:nvPr>
            <p:ph type="title"/>
          </p:nvPr>
        </p:nvSpPr>
        <p:spPr>
          <a:xfrm>
            <a:off x="311700" y="392575"/>
            <a:ext cx="8520600" cy="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Infinite Delay?</a:t>
            </a:r>
            <a:endParaRPr/>
          </a:p>
        </p:txBody>
      </p:sp>
      <p:sp>
        <p:nvSpPr>
          <p:cNvPr id="239" name="Google Shape;239;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b="1" lang="en"/>
              <a:t>Why does our queuing delay approach infinity when the average incoming data exceeds the outgoing link capacity?</a:t>
            </a:r>
            <a:endParaRPr b="1"/>
          </a:p>
          <a:p>
            <a:pPr indent="-342900" lvl="1" marL="914400" rtl="0" algn="l">
              <a:spcBef>
                <a:spcPts val="0"/>
              </a:spcBef>
              <a:spcAft>
                <a:spcPts val="0"/>
              </a:spcAft>
              <a:buSzPts val="1800"/>
              <a:buChar char="○"/>
            </a:pPr>
            <a:r>
              <a:rPr lang="en"/>
              <a:t>It approaches infinity over time, not immediately upon entering this state</a:t>
            </a:r>
            <a:endParaRPr/>
          </a:p>
        </p:txBody>
      </p:sp>
      <p:sp>
        <p:nvSpPr>
          <p:cNvPr id="240" name="Google Shape;240;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5"/>
          <p:cNvSpPr txBox="1"/>
          <p:nvPr>
            <p:ph type="title"/>
          </p:nvPr>
        </p:nvSpPr>
        <p:spPr>
          <a:xfrm>
            <a:off x="311700" y="392575"/>
            <a:ext cx="8520600" cy="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Infinite Delay?</a:t>
            </a:r>
            <a:endParaRPr/>
          </a:p>
        </p:txBody>
      </p:sp>
      <p:sp>
        <p:nvSpPr>
          <p:cNvPr id="246" name="Google Shape;246;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b="1" lang="en"/>
              <a:t>Why does our queuing delay approach infinity when the average incoming data exceeds the outgoing link capacity?</a:t>
            </a:r>
            <a:endParaRPr b="1"/>
          </a:p>
          <a:p>
            <a:pPr indent="-342900" lvl="1" marL="914400" rtl="0" algn="l">
              <a:spcBef>
                <a:spcPts val="0"/>
              </a:spcBef>
              <a:spcAft>
                <a:spcPts val="0"/>
              </a:spcAft>
              <a:buSzPts val="1800"/>
              <a:buChar char="○"/>
            </a:pPr>
            <a:r>
              <a:rPr lang="en"/>
              <a:t>It approaches infinity over time, not immediately upon entering this state</a:t>
            </a:r>
            <a:endParaRPr/>
          </a:p>
          <a:p>
            <a:pPr indent="-355600" lvl="0" marL="457200" rtl="0" algn="l">
              <a:spcBef>
                <a:spcPts val="0"/>
              </a:spcBef>
              <a:spcAft>
                <a:spcPts val="0"/>
              </a:spcAft>
              <a:buSzPts val="2000"/>
              <a:buChar char="●"/>
            </a:pPr>
            <a:r>
              <a:rPr lang="en"/>
              <a:t>Delay approaches infinity because the receiving buffer grows infinitely</a:t>
            </a:r>
            <a:endParaRPr/>
          </a:p>
          <a:p>
            <a:pPr indent="-342900" lvl="1" marL="914400" rtl="0" algn="l">
              <a:spcBef>
                <a:spcPts val="0"/>
              </a:spcBef>
              <a:spcAft>
                <a:spcPts val="0"/>
              </a:spcAft>
              <a:buSzPts val="1800"/>
              <a:buChar char="○"/>
            </a:pPr>
            <a:r>
              <a:rPr lang="en"/>
              <a:t>Because of store-and-forward, routers have to buffer incoming packets</a:t>
            </a:r>
            <a:endParaRPr/>
          </a:p>
          <a:p>
            <a:pPr indent="-342900" lvl="1" marL="914400" rtl="0" algn="l">
              <a:spcBef>
                <a:spcPts val="0"/>
              </a:spcBef>
              <a:spcAft>
                <a:spcPts val="0"/>
              </a:spcAft>
              <a:buSzPts val="1800"/>
              <a:buChar char="○"/>
            </a:pPr>
            <a:r>
              <a:rPr lang="en"/>
              <a:t>When L*a/R &gt; 1, this buffer grows faster than it can be emptied</a:t>
            </a:r>
            <a:endParaRPr/>
          </a:p>
          <a:p>
            <a:pPr indent="-342900" lvl="1" marL="914400" rtl="0" algn="l">
              <a:spcBef>
                <a:spcPts val="0"/>
              </a:spcBef>
              <a:spcAft>
                <a:spcPts val="0"/>
              </a:spcAft>
              <a:buSzPts val="1800"/>
              <a:buChar char="○"/>
            </a:pPr>
            <a:r>
              <a:rPr lang="en"/>
              <a:t>In the real world, this results in </a:t>
            </a:r>
            <a:r>
              <a:rPr i="1" lang="en"/>
              <a:t>dropped packets</a:t>
            </a:r>
            <a:r>
              <a:rPr lang="en"/>
              <a:t>. If a packet is received when the buffer is full, the router has to throw it away</a:t>
            </a:r>
            <a:endParaRPr/>
          </a:p>
        </p:txBody>
      </p:sp>
      <p:sp>
        <p:nvSpPr>
          <p:cNvPr id="247" name="Google Shape;247;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6"/>
          <p:cNvSpPr txBox="1"/>
          <p:nvPr>
            <p:ph type="title"/>
          </p:nvPr>
        </p:nvSpPr>
        <p:spPr>
          <a:xfrm>
            <a:off x="311700" y="392575"/>
            <a:ext cx="8520600" cy="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Queuing Delay Simulation</a:t>
            </a:r>
            <a:endParaRPr/>
          </a:p>
        </p:txBody>
      </p:sp>
      <p:sp>
        <p:nvSpPr>
          <p:cNvPr id="253" name="Google Shape;253;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u="sng">
                <a:solidFill>
                  <a:schemeClr val="hlink"/>
                </a:solidFill>
                <a:latin typeface="Arial"/>
                <a:ea typeface="Arial"/>
                <a:cs typeface="Arial"/>
                <a:sym typeface="Arial"/>
                <a:hlinkClick r:id="rId3"/>
              </a:rPr>
              <a:t>https://media.pearsoncmg.com/aw/ecs_kurose_compnetwork_7/cw/content/interactiveanimations/queuing-loss-applet/index.html</a:t>
            </a:r>
            <a:endParaRPr/>
          </a:p>
        </p:txBody>
      </p:sp>
      <p:sp>
        <p:nvSpPr>
          <p:cNvPr id="254" name="Google Shape;254;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7"/>
          <p:cNvSpPr txBox="1"/>
          <p:nvPr>
            <p:ph type="title"/>
          </p:nvPr>
        </p:nvSpPr>
        <p:spPr>
          <a:xfrm>
            <a:off x="311700" y="392575"/>
            <a:ext cx="8520600" cy="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a:t>
            </a:r>
            <a:endParaRPr/>
          </a:p>
        </p:txBody>
      </p:sp>
      <p:sp>
        <p:nvSpPr>
          <p:cNvPr id="260" name="Google Shape;260;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There are four sources of latency in the Internet</a:t>
            </a:r>
            <a:endParaRPr/>
          </a:p>
          <a:p>
            <a:pPr indent="-342900" lvl="1" marL="914400" rtl="0" algn="l">
              <a:spcBef>
                <a:spcPts val="0"/>
              </a:spcBef>
              <a:spcAft>
                <a:spcPts val="0"/>
              </a:spcAft>
              <a:buSzPts val="1800"/>
              <a:buChar char="○"/>
            </a:pPr>
            <a:r>
              <a:rPr lang="en"/>
              <a:t>Transmission delay: time needed to push data onto the “wire”</a:t>
            </a:r>
            <a:endParaRPr/>
          </a:p>
          <a:p>
            <a:pPr indent="-342900" lvl="1" marL="914400" rtl="0" algn="l">
              <a:spcBef>
                <a:spcPts val="0"/>
              </a:spcBef>
              <a:spcAft>
                <a:spcPts val="0"/>
              </a:spcAft>
              <a:buSzPts val="1800"/>
              <a:buChar char="○"/>
            </a:pPr>
            <a:r>
              <a:rPr lang="en"/>
              <a:t>Propagation delay: time needed for data to travel on the “wire”</a:t>
            </a:r>
            <a:endParaRPr/>
          </a:p>
          <a:p>
            <a:pPr indent="-342900" lvl="1" marL="914400" rtl="0" algn="l">
              <a:spcBef>
                <a:spcPts val="0"/>
              </a:spcBef>
              <a:spcAft>
                <a:spcPts val="0"/>
              </a:spcAft>
              <a:buSzPts val="1800"/>
              <a:buChar char="○"/>
            </a:pPr>
            <a:r>
              <a:rPr lang="en"/>
              <a:t>Processing delay: time needed by a router to process and route data</a:t>
            </a:r>
            <a:endParaRPr/>
          </a:p>
          <a:p>
            <a:pPr indent="-342900" lvl="1" marL="914400" rtl="0" algn="l">
              <a:spcBef>
                <a:spcPts val="0"/>
              </a:spcBef>
              <a:spcAft>
                <a:spcPts val="0"/>
              </a:spcAft>
              <a:buSzPts val="1800"/>
              <a:buChar char="○"/>
            </a:pPr>
            <a:r>
              <a:rPr lang="en"/>
              <a:t>Queuing delay: time spent waiting in line to be transmitted</a:t>
            </a:r>
            <a:endParaRPr/>
          </a:p>
          <a:p>
            <a:pPr indent="-355600" lvl="0" marL="457200" rtl="0" algn="l">
              <a:spcBef>
                <a:spcPts val="0"/>
              </a:spcBef>
              <a:spcAft>
                <a:spcPts val="0"/>
              </a:spcAft>
              <a:buSzPts val="2000"/>
              <a:buChar char="●"/>
            </a:pPr>
            <a:r>
              <a:rPr lang="en"/>
              <a:t>Store-and-forward requires packets to be buffered at each router until the entire packet is received</a:t>
            </a:r>
            <a:endParaRPr/>
          </a:p>
          <a:p>
            <a:pPr indent="-355600" lvl="0" marL="457200" rtl="0" algn="l">
              <a:spcBef>
                <a:spcPts val="0"/>
              </a:spcBef>
              <a:spcAft>
                <a:spcPts val="0"/>
              </a:spcAft>
              <a:buSzPts val="2000"/>
              <a:buChar char="●"/>
            </a:pPr>
            <a:r>
              <a:rPr lang="en"/>
              <a:t>Queuing delay is the most variable source of delay, and the cause of most problematic latency on normal networks</a:t>
            </a:r>
            <a:endParaRPr/>
          </a:p>
        </p:txBody>
      </p:sp>
      <p:sp>
        <p:nvSpPr>
          <p:cNvPr id="261" name="Google Shape;261;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8"/>
          <p:cNvSpPr txBox="1"/>
          <p:nvPr>
            <p:ph type="title"/>
          </p:nvPr>
        </p:nvSpPr>
        <p:spPr>
          <a:xfrm>
            <a:off x="311700" y="392575"/>
            <a:ext cx="8520600" cy="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Transmission + Propagation Delay</a:t>
            </a:r>
            <a:endParaRPr/>
          </a:p>
        </p:txBody>
      </p:sp>
      <p:sp>
        <p:nvSpPr>
          <p:cNvPr id="267" name="Google Shape;267;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We’ll use the example of cars traveling on a toll road for this example</a:t>
            </a:r>
            <a:endParaRPr/>
          </a:p>
          <a:p>
            <a:pPr indent="-355600" lvl="0" marL="457200" rtl="0" algn="l">
              <a:spcBef>
                <a:spcPts val="0"/>
              </a:spcBef>
              <a:spcAft>
                <a:spcPts val="0"/>
              </a:spcAft>
              <a:buSzPts val="2000"/>
              <a:buChar char="●"/>
            </a:pPr>
            <a:r>
              <a:rPr lang="en"/>
              <a:t>Assume the following</a:t>
            </a:r>
            <a:endParaRPr/>
          </a:p>
          <a:p>
            <a:pPr indent="-342900" lvl="1" marL="914400" rtl="0" algn="l">
              <a:spcBef>
                <a:spcPts val="0"/>
              </a:spcBef>
              <a:spcAft>
                <a:spcPts val="0"/>
              </a:spcAft>
              <a:buSzPts val="1800"/>
              <a:buChar char="○"/>
            </a:pPr>
            <a:r>
              <a:rPr lang="en"/>
              <a:t>Cars travel in caravans </a:t>
            </a:r>
            <a:endParaRPr/>
          </a:p>
          <a:p>
            <a:pPr indent="-330200" lvl="2" marL="1371600" rtl="0" algn="l">
              <a:spcBef>
                <a:spcPts val="0"/>
              </a:spcBef>
              <a:spcAft>
                <a:spcPts val="0"/>
              </a:spcAft>
              <a:buSzPts val="1600"/>
              <a:buChar char="■"/>
            </a:pPr>
            <a:r>
              <a:rPr lang="en"/>
              <a:t>Each caravan represents 1 packet, each car 1 bit</a:t>
            </a:r>
            <a:endParaRPr/>
          </a:p>
          <a:p>
            <a:pPr indent="-342900" lvl="1" marL="914400" rtl="0" algn="l">
              <a:spcBef>
                <a:spcPts val="0"/>
              </a:spcBef>
              <a:spcAft>
                <a:spcPts val="0"/>
              </a:spcAft>
              <a:buSzPts val="1800"/>
              <a:buChar char="○"/>
            </a:pPr>
            <a:r>
              <a:rPr lang="en"/>
              <a:t>Cars can’t pass through the toll booth until their whole caravan has arrived</a:t>
            </a:r>
            <a:endParaRPr/>
          </a:p>
          <a:p>
            <a:pPr indent="-330200" lvl="2" marL="1371600" rtl="0" algn="l">
              <a:spcBef>
                <a:spcPts val="0"/>
              </a:spcBef>
              <a:spcAft>
                <a:spcPts val="0"/>
              </a:spcAft>
              <a:buSzPts val="1600"/>
              <a:buChar char="■"/>
            </a:pPr>
            <a:r>
              <a:rPr lang="en"/>
              <a:t>Represents the store-and-forward process used when processing packets</a:t>
            </a:r>
            <a:endParaRPr/>
          </a:p>
          <a:p>
            <a:pPr indent="-342900" lvl="1" marL="914400" marR="0" rtl="0" algn="l">
              <a:lnSpc>
                <a:spcPct val="115000"/>
              </a:lnSpc>
              <a:spcBef>
                <a:spcPts val="0"/>
              </a:spcBef>
              <a:spcAft>
                <a:spcPts val="0"/>
              </a:spcAft>
              <a:buClr>
                <a:srgbClr val="000000"/>
              </a:buClr>
              <a:buSzPts val="1800"/>
              <a:buFont typeface="Proxima Nova"/>
              <a:buChar char="○"/>
            </a:pPr>
            <a:r>
              <a:rPr lang="en"/>
              <a:t>Passing through the toll booth == a bit has been transmitted by a router</a:t>
            </a:r>
            <a:endParaRPr/>
          </a:p>
        </p:txBody>
      </p:sp>
      <p:sp>
        <p:nvSpPr>
          <p:cNvPr id="268" name="Google Shape;268;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9"/>
          <p:cNvSpPr txBox="1"/>
          <p:nvPr>
            <p:ph type="title"/>
          </p:nvPr>
        </p:nvSpPr>
        <p:spPr>
          <a:xfrm>
            <a:off x="311700" y="392575"/>
            <a:ext cx="8520600" cy="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Terminology</a:t>
            </a:r>
            <a:endParaRPr/>
          </a:p>
        </p:txBody>
      </p:sp>
      <p:sp>
        <p:nvSpPr>
          <p:cNvPr id="274" name="Google Shape;274;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M</a:t>
            </a:r>
            <a:r>
              <a:rPr b="1" lang="en"/>
              <a:t>b</a:t>
            </a:r>
            <a:r>
              <a:rPr lang="en"/>
              <a:t>ps vs. M</a:t>
            </a:r>
            <a:r>
              <a:rPr b="1" lang="en"/>
              <a:t>B</a:t>
            </a:r>
            <a:r>
              <a:rPr lang="en"/>
              <a:t>ps</a:t>
            </a:r>
            <a:endParaRPr/>
          </a:p>
          <a:p>
            <a:pPr indent="-342900" lvl="1" marL="914400" rtl="0" algn="l">
              <a:spcBef>
                <a:spcPts val="0"/>
              </a:spcBef>
              <a:spcAft>
                <a:spcPts val="0"/>
              </a:spcAft>
              <a:buSzPts val="1800"/>
              <a:buChar char="○"/>
            </a:pPr>
            <a:r>
              <a:rPr lang="en"/>
              <a:t>Lowercase b = </a:t>
            </a:r>
            <a:r>
              <a:rPr b="1" i="1" lang="en"/>
              <a:t>bits</a:t>
            </a:r>
            <a:endParaRPr b="1" i="1"/>
          </a:p>
          <a:p>
            <a:pPr indent="-342900" lvl="1" marL="914400" rtl="0" algn="l">
              <a:spcBef>
                <a:spcPts val="0"/>
              </a:spcBef>
              <a:spcAft>
                <a:spcPts val="0"/>
              </a:spcAft>
              <a:buSzPts val="1800"/>
              <a:buChar char="○"/>
            </a:pPr>
            <a:r>
              <a:rPr lang="en"/>
              <a:t>Uppercase B = </a:t>
            </a:r>
            <a:r>
              <a:rPr b="1" i="1" lang="en"/>
              <a:t>bytes</a:t>
            </a:r>
            <a:endParaRPr b="1" i="1"/>
          </a:p>
          <a:p>
            <a:pPr indent="-355600" lvl="0" marL="457200" rtl="0" algn="l">
              <a:spcBef>
                <a:spcPts val="0"/>
              </a:spcBef>
              <a:spcAft>
                <a:spcPts val="0"/>
              </a:spcAft>
              <a:buSzPts val="2000"/>
              <a:buChar char="●"/>
            </a:pPr>
            <a:r>
              <a:rPr lang="en"/>
              <a:t>8 M</a:t>
            </a:r>
            <a:r>
              <a:rPr b="1" lang="en"/>
              <a:t>b</a:t>
            </a:r>
            <a:r>
              <a:rPr lang="en"/>
              <a:t>ps = 1 M</a:t>
            </a:r>
            <a:r>
              <a:rPr b="1" lang="en"/>
              <a:t>B</a:t>
            </a:r>
            <a:r>
              <a:rPr lang="en"/>
              <a:t>ps</a:t>
            </a:r>
            <a:endParaRPr/>
          </a:p>
          <a:p>
            <a:pPr indent="-355600" lvl="0" marL="457200" rtl="0" algn="l">
              <a:spcBef>
                <a:spcPts val="0"/>
              </a:spcBef>
              <a:spcAft>
                <a:spcPts val="0"/>
              </a:spcAft>
              <a:buSzPts val="2000"/>
              <a:buChar char="●"/>
            </a:pPr>
            <a:r>
              <a:rPr lang="en"/>
              <a:t>For this course, we will assume:</a:t>
            </a:r>
            <a:endParaRPr/>
          </a:p>
          <a:p>
            <a:pPr indent="-342900" lvl="1" marL="914400" rtl="0" algn="l">
              <a:spcBef>
                <a:spcPts val="0"/>
              </a:spcBef>
              <a:spcAft>
                <a:spcPts val="0"/>
              </a:spcAft>
              <a:buSzPts val="1800"/>
              <a:buFont typeface="Roboto Mono"/>
              <a:buChar char="○"/>
            </a:pPr>
            <a:r>
              <a:rPr lang="en">
                <a:latin typeface="Roboto Mono"/>
                <a:ea typeface="Roboto Mono"/>
                <a:cs typeface="Roboto Mono"/>
                <a:sym typeface="Roboto Mono"/>
              </a:rPr>
              <a:t>1 K</a:t>
            </a:r>
            <a:r>
              <a:rPr b="1" lang="en">
                <a:latin typeface="Roboto Mono"/>
                <a:ea typeface="Roboto Mono"/>
                <a:cs typeface="Roboto Mono"/>
                <a:sym typeface="Roboto Mono"/>
              </a:rPr>
              <a:t>b</a:t>
            </a:r>
            <a:r>
              <a:rPr lang="en">
                <a:latin typeface="Roboto Mono"/>
                <a:ea typeface="Roboto Mono"/>
                <a:cs typeface="Roboto Mono"/>
                <a:sym typeface="Roboto Mono"/>
              </a:rPr>
              <a:t> = 1000 bits</a:t>
            </a:r>
            <a:endParaRPr>
              <a:latin typeface="Roboto Mono"/>
              <a:ea typeface="Roboto Mono"/>
              <a:cs typeface="Roboto Mono"/>
              <a:sym typeface="Roboto Mono"/>
            </a:endParaRPr>
          </a:p>
          <a:p>
            <a:pPr indent="-342900" lvl="1" marL="914400" rtl="0" algn="l">
              <a:spcBef>
                <a:spcPts val="0"/>
              </a:spcBef>
              <a:spcAft>
                <a:spcPts val="0"/>
              </a:spcAft>
              <a:buSzPts val="1800"/>
              <a:buFont typeface="Roboto Mono"/>
              <a:buChar char="○"/>
            </a:pPr>
            <a:r>
              <a:rPr lang="en">
                <a:latin typeface="Roboto Mono"/>
                <a:ea typeface="Roboto Mono"/>
                <a:cs typeface="Roboto Mono"/>
                <a:sym typeface="Roboto Mono"/>
              </a:rPr>
              <a:t>1 M</a:t>
            </a:r>
            <a:r>
              <a:rPr b="1" lang="en">
                <a:latin typeface="Roboto Mono"/>
                <a:ea typeface="Roboto Mono"/>
                <a:cs typeface="Roboto Mono"/>
                <a:sym typeface="Roboto Mono"/>
              </a:rPr>
              <a:t>b</a:t>
            </a:r>
            <a:r>
              <a:rPr lang="en">
                <a:latin typeface="Roboto Mono"/>
                <a:ea typeface="Roboto Mono"/>
                <a:cs typeface="Roboto Mono"/>
                <a:sym typeface="Roboto Mono"/>
              </a:rPr>
              <a:t> = 1000 Kb</a:t>
            </a:r>
            <a:endParaRPr>
              <a:latin typeface="Roboto Mono"/>
              <a:ea typeface="Roboto Mono"/>
              <a:cs typeface="Roboto Mono"/>
              <a:sym typeface="Roboto Mono"/>
            </a:endParaRPr>
          </a:p>
          <a:p>
            <a:pPr indent="-342900" lvl="1" marL="914400" rtl="0" algn="l">
              <a:spcBef>
                <a:spcPts val="0"/>
              </a:spcBef>
              <a:spcAft>
                <a:spcPts val="0"/>
              </a:spcAft>
              <a:buSzPts val="1800"/>
              <a:buFont typeface="Roboto Mono"/>
              <a:buChar char="○"/>
            </a:pPr>
            <a:r>
              <a:rPr lang="en">
                <a:latin typeface="Roboto Mono"/>
                <a:ea typeface="Roboto Mono"/>
                <a:cs typeface="Roboto Mono"/>
                <a:sym typeface="Roboto Mono"/>
              </a:rPr>
              <a:t>1 G</a:t>
            </a:r>
            <a:r>
              <a:rPr b="1" lang="en">
                <a:latin typeface="Roboto Mono"/>
                <a:ea typeface="Roboto Mono"/>
                <a:cs typeface="Roboto Mono"/>
                <a:sym typeface="Roboto Mono"/>
              </a:rPr>
              <a:t>b</a:t>
            </a:r>
            <a:r>
              <a:rPr lang="en">
                <a:latin typeface="Roboto Mono"/>
                <a:ea typeface="Roboto Mono"/>
                <a:cs typeface="Roboto Mono"/>
                <a:sym typeface="Roboto Mono"/>
              </a:rPr>
              <a:t> = 1000 Mb</a:t>
            </a:r>
            <a:endParaRPr>
              <a:latin typeface="Roboto Mono"/>
              <a:ea typeface="Roboto Mono"/>
              <a:cs typeface="Roboto Mono"/>
              <a:sym typeface="Roboto Mono"/>
            </a:endParaRPr>
          </a:p>
          <a:p>
            <a:pPr indent="-342900" lvl="1" marL="914400" rtl="0" algn="l">
              <a:spcBef>
                <a:spcPts val="0"/>
              </a:spcBef>
              <a:spcAft>
                <a:spcPts val="0"/>
              </a:spcAft>
              <a:buSzPts val="1800"/>
              <a:buChar char="○"/>
            </a:pPr>
            <a:r>
              <a:rPr lang="en"/>
              <a:t>...</a:t>
            </a:r>
            <a:endParaRPr/>
          </a:p>
        </p:txBody>
      </p:sp>
      <p:sp>
        <p:nvSpPr>
          <p:cNvPr id="275" name="Google Shape;275;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0"/>
          <p:cNvSpPr txBox="1"/>
          <p:nvPr>
            <p:ph type="title"/>
          </p:nvPr>
        </p:nvSpPr>
        <p:spPr>
          <a:xfrm>
            <a:off x="311700" y="392575"/>
            <a:ext cx="8520600" cy="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1: Transmission + Propagation Delay</a:t>
            </a:r>
            <a:endParaRPr/>
          </a:p>
        </p:txBody>
      </p:sp>
      <p:sp>
        <p:nvSpPr>
          <p:cNvPr id="281" name="Google Shape;281;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b="1" lang="en"/>
              <a:t>How long till the caravan is lined up at the 3rd toll booth</a:t>
            </a:r>
            <a:r>
              <a:rPr lang="en"/>
              <a:t>?</a:t>
            </a:r>
            <a:endParaRPr/>
          </a:p>
          <a:p>
            <a:pPr indent="-342900" lvl="1" marL="914400" rtl="0" algn="l">
              <a:spcBef>
                <a:spcPts val="0"/>
              </a:spcBef>
              <a:spcAft>
                <a:spcPts val="0"/>
              </a:spcAft>
              <a:buSzPts val="1800"/>
              <a:buChar char="○"/>
            </a:pPr>
            <a:r>
              <a:rPr lang="en"/>
              <a:t>10 cars in a caravan</a:t>
            </a:r>
            <a:endParaRPr/>
          </a:p>
          <a:p>
            <a:pPr indent="-330200" lvl="2" marL="1371600" rtl="0" algn="l">
              <a:spcBef>
                <a:spcPts val="0"/>
              </a:spcBef>
              <a:spcAft>
                <a:spcPts val="0"/>
              </a:spcAft>
              <a:buSzPts val="1600"/>
              <a:buChar char="■"/>
            </a:pPr>
            <a:r>
              <a:rPr lang="en"/>
              <a:t>I.e. </a:t>
            </a:r>
            <a:r>
              <a:rPr b="1" lang="en"/>
              <a:t>L</a:t>
            </a:r>
            <a:r>
              <a:rPr lang="en"/>
              <a:t> = 10 bits</a:t>
            </a:r>
            <a:endParaRPr/>
          </a:p>
          <a:p>
            <a:pPr indent="-342900" lvl="1" marL="914400" rtl="0" algn="l">
              <a:spcBef>
                <a:spcPts val="0"/>
              </a:spcBef>
              <a:spcAft>
                <a:spcPts val="0"/>
              </a:spcAft>
              <a:buSzPts val="1800"/>
              <a:buChar char="○"/>
            </a:pPr>
            <a:r>
              <a:rPr lang="en"/>
              <a:t>Toll booths require </a:t>
            </a:r>
            <a:r>
              <a:rPr lang="en" u="sng"/>
              <a:t>12 seconds</a:t>
            </a:r>
            <a:r>
              <a:rPr lang="en"/>
              <a:t> to service a car</a:t>
            </a:r>
            <a:endParaRPr/>
          </a:p>
          <a:p>
            <a:pPr indent="-330200" lvl="2" marL="1371600" rtl="0" algn="l">
              <a:spcBef>
                <a:spcPts val="0"/>
              </a:spcBef>
              <a:spcAft>
                <a:spcPts val="0"/>
              </a:spcAft>
              <a:buSzPts val="1600"/>
              <a:buChar char="■"/>
            </a:pPr>
            <a:r>
              <a:rPr lang="en"/>
              <a:t>i.e. </a:t>
            </a:r>
            <a:r>
              <a:rPr b="1" lang="en"/>
              <a:t>R</a:t>
            </a:r>
            <a:r>
              <a:rPr lang="en"/>
              <a:t> = 1/12 bit/sec</a:t>
            </a:r>
            <a:endParaRPr/>
          </a:p>
          <a:p>
            <a:pPr indent="-342900" lvl="1" marL="914400" rtl="0" algn="l">
              <a:spcBef>
                <a:spcPts val="0"/>
              </a:spcBef>
              <a:spcAft>
                <a:spcPts val="0"/>
              </a:spcAft>
              <a:buSzPts val="1800"/>
              <a:buChar char="○"/>
            </a:pPr>
            <a:r>
              <a:rPr lang="en"/>
              <a:t>Cars travel at </a:t>
            </a:r>
            <a:r>
              <a:rPr lang="en" u="sng"/>
              <a:t>100 km/h</a:t>
            </a:r>
            <a:endParaRPr u="sng"/>
          </a:p>
          <a:p>
            <a:pPr indent="-330200" lvl="2" marL="1371600" rtl="0" algn="l">
              <a:spcBef>
                <a:spcPts val="0"/>
              </a:spcBef>
              <a:spcAft>
                <a:spcPts val="0"/>
              </a:spcAft>
              <a:buSzPts val="1600"/>
              <a:buChar char="■"/>
            </a:pPr>
            <a:r>
              <a:rPr lang="en"/>
              <a:t>I.e. </a:t>
            </a:r>
            <a:r>
              <a:rPr b="1" lang="en"/>
              <a:t>s</a:t>
            </a:r>
            <a:r>
              <a:rPr b="1" baseline="-25000" lang="en"/>
              <a:t>prop</a:t>
            </a:r>
            <a:r>
              <a:rPr lang="en"/>
              <a:t> = 100 km/h</a:t>
            </a:r>
            <a:endParaRPr/>
          </a:p>
        </p:txBody>
      </p:sp>
      <p:sp>
        <p:nvSpPr>
          <p:cNvPr id="282" name="Google Shape;282;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83" name="Google Shape;283;p40"/>
          <p:cNvGrpSpPr/>
          <p:nvPr/>
        </p:nvGrpSpPr>
        <p:grpSpPr>
          <a:xfrm>
            <a:off x="334414" y="3543050"/>
            <a:ext cx="7600710" cy="1220150"/>
            <a:chOff x="334414" y="3543050"/>
            <a:chExt cx="7600710" cy="1220150"/>
          </a:xfrm>
        </p:grpSpPr>
        <p:grpSp>
          <p:nvGrpSpPr>
            <p:cNvPr id="284" name="Google Shape;284;p40"/>
            <p:cNvGrpSpPr/>
            <p:nvPr/>
          </p:nvGrpSpPr>
          <p:grpSpPr>
            <a:xfrm>
              <a:off x="334414" y="3543050"/>
              <a:ext cx="7600710" cy="1220150"/>
              <a:chOff x="453325" y="3533688"/>
              <a:chExt cx="7552375" cy="1317372"/>
            </a:xfrm>
          </p:grpSpPr>
          <p:pic>
            <p:nvPicPr>
              <p:cNvPr id="285" name="Google Shape;285;p40"/>
              <p:cNvPicPr preferRelativeResize="0"/>
              <p:nvPr/>
            </p:nvPicPr>
            <p:blipFill rotWithShape="1">
              <a:blip r:embed="rId3">
                <a:alphaModFix/>
              </a:blip>
              <a:srcRect b="12041" l="0" r="22366" t="0"/>
              <a:stretch/>
            </p:blipFill>
            <p:spPr>
              <a:xfrm>
                <a:off x="453325" y="3533700"/>
                <a:ext cx="5883300" cy="1317350"/>
              </a:xfrm>
              <a:prstGeom prst="rect">
                <a:avLst/>
              </a:prstGeom>
              <a:noFill/>
              <a:ln>
                <a:noFill/>
              </a:ln>
            </p:spPr>
          </p:pic>
          <p:pic>
            <p:nvPicPr>
              <p:cNvPr id="286" name="Google Shape;286;p40"/>
              <p:cNvPicPr preferRelativeResize="0"/>
              <p:nvPr/>
            </p:nvPicPr>
            <p:blipFill rotWithShape="1">
              <a:blip r:embed="rId3">
                <a:alphaModFix/>
              </a:blip>
              <a:srcRect b="12041" l="65025" r="24558" t="0"/>
              <a:stretch/>
            </p:blipFill>
            <p:spPr>
              <a:xfrm>
                <a:off x="7216377" y="3533688"/>
                <a:ext cx="789323" cy="1317372"/>
              </a:xfrm>
              <a:prstGeom prst="rect">
                <a:avLst/>
              </a:prstGeom>
              <a:noFill/>
              <a:ln>
                <a:noFill/>
              </a:ln>
            </p:spPr>
          </p:pic>
        </p:grpSp>
        <p:sp>
          <p:nvSpPr>
            <p:cNvPr id="287" name="Google Shape;287;p40"/>
            <p:cNvSpPr txBox="1"/>
            <p:nvPr/>
          </p:nvSpPr>
          <p:spPr>
            <a:xfrm>
              <a:off x="6221075" y="3633640"/>
              <a:ext cx="920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10 km</a:t>
              </a:r>
              <a:endParaRPr sz="2000"/>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1"/>
          <p:cNvSpPr txBox="1"/>
          <p:nvPr>
            <p:ph type="title"/>
          </p:nvPr>
        </p:nvSpPr>
        <p:spPr>
          <a:xfrm>
            <a:off x="311700" y="392575"/>
            <a:ext cx="8520600" cy="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1: Transmission + Propagation Delay</a:t>
            </a:r>
            <a:endParaRPr/>
          </a:p>
        </p:txBody>
      </p:sp>
      <p:sp>
        <p:nvSpPr>
          <p:cNvPr id="293" name="Google Shape;293;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b="1" lang="en"/>
              <a:t>How long till the caravan is lined up at the 3rd toll booth</a:t>
            </a:r>
            <a:r>
              <a:rPr lang="en"/>
              <a:t>?</a:t>
            </a:r>
            <a:endParaRPr/>
          </a:p>
          <a:p>
            <a:pPr indent="-342900" lvl="1" marL="914400" rtl="0" algn="l">
              <a:spcBef>
                <a:spcPts val="0"/>
              </a:spcBef>
              <a:spcAft>
                <a:spcPts val="0"/>
              </a:spcAft>
              <a:buSzPts val="1800"/>
              <a:buChar char="○"/>
            </a:pPr>
            <a:r>
              <a:rPr b="1" lang="en"/>
              <a:t>L</a:t>
            </a:r>
            <a:r>
              <a:rPr lang="en"/>
              <a:t> = 10 bits</a:t>
            </a:r>
            <a:endParaRPr/>
          </a:p>
          <a:p>
            <a:pPr indent="-342900" lvl="1" marL="914400" rtl="0" algn="l">
              <a:spcBef>
                <a:spcPts val="0"/>
              </a:spcBef>
              <a:spcAft>
                <a:spcPts val="0"/>
              </a:spcAft>
              <a:buSzPts val="1800"/>
              <a:buChar char="○"/>
            </a:pPr>
            <a:r>
              <a:rPr b="1" lang="en"/>
              <a:t>R</a:t>
            </a:r>
            <a:r>
              <a:rPr lang="en"/>
              <a:t> = 1/12 bit/sec</a:t>
            </a:r>
            <a:endParaRPr/>
          </a:p>
          <a:p>
            <a:pPr indent="-342900" lvl="1" marL="914400" rtl="0" algn="l">
              <a:spcBef>
                <a:spcPts val="0"/>
              </a:spcBef>
              <a:spcAft>
                <a:spcPts val="0"/>
              </a:spcAft>
              <a:buSzPts val="1800"/>
              <a:buChar char="○"/>
            </a:pPr>
            <a:r>
              <a:rPr b="1" lang="en"/>
              <a:t>s</a:t>
            </a:r>
            <a:r>
              <a:rPr b="1" baseline="-25000" lang="en"/>
              <a:t>prop</a:t>
            </a:r>
            <a:r>
              <a:rPr lang="en"/>
              <a:t> = 100 km/h</a:t>
            </a:r>
            <a:endParaRPr/>
          </a:p>
        </p:txBody>
      </p:sp>
      <p:sp>
        <p:nvSpPr>
          <p:cNvPr id="294" name="Google Shape;294;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95" name="Google Shape;295;p41"/>
          <p:cNvGrpSpPr/>
          <p:nvPr/>
        </p:nvGrpSpPr>
        <p:grpSpPr>
          <a:xfrm>
            <a:off x="334414" y="3543050"/>
            <a:ext cx="7600710" cy="1220150"/>
            <a:chOff x="334414" y="3543050"/>
            <a:chExt cx="7600710" cy="1220150"/>
          </a:xfrm>
        </p:grpSpPr>
        <p:grpSp>
          <p:nvGrpSpPr>
            <p:cNvPr id="296" name="Google Shape;296;p41"/>
            <p:cNvGrpSpPr/>
            <p:nvPr/>
          </p:nvGrpSpPr>
          <p:grpSpPr>
            <a:xfrm>
              <a:off x="334414" y="3543050"/>
              <a:ext cx="7600710" cy="1220150"/>
              <a:chOff x="453325" y="3533688"/>
              <a:chExt cx="7552375" cy="1317372"/>
            </a:xfrm>
          </p:grpSpPr>
          <p:pic>
            <p:nvPicPr>
              <p:cNvPr id="297" name="Google Shape;297;p41"/>
              <p:cNvPicPr preferRelativeResize="0"/>
              <p:nvPr/>
            </p:nvPicPr>
            <p:blipFill rotWithShape="1">
              <a:blip r:embed="rId3">
                <a:alphaModFix/>
              </a:blip>
              <a:srcRect b="12041" l="0" r="22366" t="0"/>
              <a:stretch/>
            </p:blipFill>
            <p:spPr>
              <a:xfrm>
                <a:off x="453325" y="3533700"/>
                <a:ext cx="5883300" cy="1317350"/>
              </a:xfrm>
              <a:prstGeom prst="rect">
                <a:avLst/>
              </a:prstGeom>
              <a:noFill/>
              <a:ln>
                <a:noFill/>
              </a:ln>
            </p:spPr>
          </p:pic>
          <p:pic>
            <p:nvPicPr>
              <p:cNvPr id="298" name="Google Shape;298;p41"/>
              <p:cNvPicPr preferRelativeResize="0"/>
              <p:nvPr/>
            </p:nvPicPr>
            <p:blipFill rotWithShape="1">
              <a:blip r:embed="rId3">
                <a:alphaModFix/>
              </a:blip>
              <a:srcRect b="12041" l="65025" r="24558" t="0"/>
              <a:stretch/>
            </p:blipFill>
            <p:spPr>
              <a:xfrm>
                <a:off x="7216377" y="3533688"/>
                <a:ext cx="789323" cy="1317372"/>
              </a:xfrm>
              <a:prstGeom prst="rect">
                <a:avLst/>
              </a:prstGeom>
              <a:noFill/>
              <a:ln>
                <a:noFill/>
              </a:ln>
            </p:spPr>
          </p:pic>
        </p:grpSp>
        <p:sp>
          <p:nvSpPr>
            <p:cNvPr id="299" name="Google Shape;299;p41"/>
            <p:cNvSpPr txBox="1"/>
            <p:nvPr/>
          </p:nvSpPr>
          <p:spPr>
            <a:xfrm>
              <a:off x="6221075" y="3633640"/>
              <a:ext cx="920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10 km</a:t>
              </a:r>
              <a:endParaRPr sz="2000"/>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2"/>
          <p:cNvSpPr txBox="1"/>
          <p:nvPr>
            <p:ph type="title"/>
          </p:nvPr>
        </p:nvSpPr>
        <p:spPr>
          <a:xfrm>
            <a:off x="311700" y="392575"/>
            <a:ext cx="8520600" cy="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2: Transmission + Propagation Delay</a:t>
            </a:r>
            <a:endParaRPr/>
          </a:p>
        </p:txBody>
      </p:sp>
      <p:sp>
        <p:nvSpPr>
          <p:cNvPr id="305" name="Google Shape;305;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b="1" lang="en"/>
              <a:t>How long till the caravan is lined up at the 3rd toll booth</a:t>
            </a:r>
            <a:r>
              <a:rPr lang="en"/>
              <a:t>?</a:t>
            </a:r>
            <a:endParaRPr/>
          </a:p>
          <a:p>
            <a:pPr indent="-342900" lvl="1" marL="914400" rtl="0" algn="l">
              <a:spcBef>
                <a:spcPts val="0"/>
              </a:spcBef>
              <a:spcAft>
                <a:spcPts val="0"/>
              </a:spcAft>
              <a:buSzPts val="1800"/>
              <a:buChar char="○"/>
            </a:pPr>
            <a:r>
              <a:rPr lang="en"/>
              <a:t>10 cars in a caravan</a:t>
            </a:r>
            <a:endParaRPr/>
          </a:p>
          <a:p>
            <a:pPr indent="-330200" lvl="2" marL="1371600" rtl="0" algn="l">
              <a:spcBef>
                <a:spcPts val="0"/>
              </a:spcBef>
              <a:spcAft>
                <a:spcPts val="0"/>
              </a:spcAft>
              <a:buSzPts val="1600"/>
              <a:buChar char="■"/>
            </a:pPr>
            <a:r>
              <a:rPr lang="en"/>
              <a:t>I.e. </a:t>
            </a:r>
            <a:r>
              <a:rPr b="1" lang="en"/>
              <a:t>L</a:t>
            </a:r>
            <a:r>
              <a:rPr lang="en"/>
              <a:t> = 10 bits</a:t>
            </a:r>
            <a:endParaRPr/>
          </a:p>
          <a:p>
            <a:pPr indent="-342900" lvl="1" marL="914400" rtl="0" algn="l">
              <a:spcBef>
                <a:spcPts val="0"/>
              </a:spcBef>
              <a:spcAft>
                <a:spcPts val="0"/>
              </a:spcAft>
              <a:buSzPts val="1800"/>
              <a:buChar char="○"/>
            </a:pPr>
            <a:r>
              <a:rPr lang="en"/>
              <a:t>Toll booths require </a:t>
            </a:r>
            <a:r>
              <a:rPr lang="en" u="sng"/>
              <a:t>1 minute</a:t>
            </a:r>
            <a:r>
              <a:rPr lang="en"/>
              <a:t> to service a car</a:t>
            </a:r>
            <a:endParaRPr/>
          </a:p>
          <a:p>
            <a:pPr indent="-330200" lvl="2" marL="1371600" rtl="0" algn="l">
              <a:spcBef>
                <a:spcPts val="0"/>
              </a:spcBef>
              <a:spcAft>
                <a:spcPts val="0"/>
              </a:spcAft>
              <a:buSzPts val="1600"/>
              <a:buChar char="■"/>
            </a:pPr>
            <a:r>
              <a:rPr lang="en"/>
              <a:t>i.e. </a:t>
            </a:r>
            <a:r>
              <a:rPr b="1" lang="en"/>
              <a:t>R</a:t>
            </a:r>
            <a:r>
              <a:rPr lang="en"/>
              <a:t> = 1/60 bit/sec</a:t>
            </a:r>
            <a:endParaRPr/>
          </a:p>
          <a:p>
            <a:pPr indent="-342900" lvl="1" marL="914400" rtl="0" algn="l">
              <a:spcBef>
                <a:spcPts val="0"/>
              </a:spcBef>
              <a:spcAft>
                <a:spcPts val="0"/>
              </a:spcAft>
              <a:buSzPts val="1800"/>
              <a:buChar char="○"/>
            </a:pPr>
            <a:r>
              <a:rPr lang="en"/>
              <a:t>Cars travel at </a:t>
            </a:r>
            <a:r>
              <a:rPr lang="en" u="sng"/>
              <a:t>1000 km/h</a:t>
            </a:r>
            <a:endParaRPr u="sng"/>
          </a:p>
          <a:p>
            <a:pPr indent="-330200" lvl="2" marL="1371600" rtl="0" algn="l">
              <a:spcBef>
                <a:spcPts val="0"/>
              </a:spcBef>
              <a:spcAft>
                <a:spcPts val="0"/>
              </a:spcAft>
              <a:buSzPts val="1600"/>
              <a:buChar char="■"/>
            </a:pPr>
            <a:r>
              <a:rPr lang="en"/>
              <a:t>I.e. </a:t>
            </a:r>
            <a:r>
              <a:rPr b="1" lang="en"/>
              <a:t>d</a:t>
            </a:r>
            <a:r>
              <a:rPr b="1" baseline="-25000" lang="en"/>
              <a:t>prop</a:t>
            </a:r>
            <a:r>
              <a:rPr lang="en"/>
              <a:t> = 1000 km/h</a:t>
            </a:r>
            <a:endParaRPr/>
          </a:p>
        </p:txBody>
      </p:sp>
      <p:sp>
        <p:nvSpPr>
          <p:cNvPr id="306" name="Google Shape;306;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307" name="Google Shape;307;p42"/>
          <p:cNvGrpSpPr/>
          <p:nvPr/>
        </p:nvGrpSpPr>
        <p:grpSpPr>
          <a:xfrm>
            <a:off x="334414" y="3543050"/>
            <a:ext cx="7600710" cy="1220150"/>
            <a:chOff x="334414" y="3543050"/>
            <a:chExt cx="7600710" cy="1220150"/>
          </a:xfrm>
        </p:grpSpPr>
        <p:grpSp>
          <p:nvGrpSpPr>
            <p:cNvPr id="308" name="Google Shape;308;p42"/>
            <p:cNvGrpSpPr/>
            <p:nvPr/>
          </p:nvGrpSpPr>
          <p:grpSpPr>
            <a:xfrm>
              <a:off x="334414" y="3543050"/>
              <a:ext cx="7600710" cy="1220150"/>
              <a:chOff x="453325" y="3533688"/>
              <a:chExt cx="7552375" cy="1317372"/>
            </a:xfrm>
          </p:grpSpPr>
          <p:pic>
            <p:nvPicPr>
              <p:cNvPr id="309" name="Google Shape;309;p42"/>
              <p:cNvPicPr preferRelativeResize="0"/>
              <p:nvPr/>
            </p:nvPicPr>
            <p:blipFill rotWithShape="1">
              <a:blip r:embed="rId3">
                <a:alphaModFix/>
              </a:blip>
              <a:srcRect b="12041" l="0" r="22366" t="0"/>
              <a:stretch/>
            </p:blipFill>
            <p:spPr>
              <a:xfrm>
                <a:off x="453325" y="3533700"/>
                <a:ext cx="5883300" cy="1317350"/>
              </a:xfrm>
              <a:prstGeom prst="rect">
                <a:avLst/>
              </a:prstGeom>
              <a:noFill/>
              <a:ln>
                <a:noFill/>
              </a:ln>
            </p:spPr>
          </p:pic>
          <p:pic>
            <p:nvPicPr>
              <p:cNvPr id="310" name="Google Shape;310;p42"/>
              <p:cNvPicPr preferRelativeResize="0"/>
              <p:nvPr/>
            </p:nvPicPr>
            <p:blipFill rotWithShape="1">
              <a:blip r:embed="rId3">
                <a:alphaModFix/>
              </a:blip>
              <a:srcRect b="12041" l="65025" r="24558" t="0"/>
              <a:stretch/>
            </p:blipFill>
            <p:spPr>
              <a:xfrm>
                <a:off x="7216377" y="3533688"/>
                <a:ext cx="789323" cy="1317372"/>
              </a:xfrm>
              <a:prstGeom prst="rect">
                <a:avLst/>
              </a:prstGeom>
              <a:noFill/>
              <a:ln>
                <a:noFill/>
              </a:ln>
            </p:spPr>
          </p:pic>
        </p:grpSp>
        <p:sp>
          <p:nvSpPr>
            <p:cNvPr id="311" name="Google Shape;311;p42"/>
            <p:cNvSpPr txBox="1"/>
            <p:nvPr/>
          </p:nvSpPr>
          <p:spPr>
            <a:xfrm>
              <a:off x="6221075" y="3633640"/>
              <a:ext cx="920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10 km</a:t>
              </a:r>
              <a:endParaRPr sz="2000"/>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3"/>
          <p:cNvSpPr txBox="1"/>
          <p:nvPr>
            <p:ph type="title"/>
          </p:nvPr>
        </p:nvSpPr>
        <p:spPr>
          <a:xfrm>
            <a:off x="311700" y="392575"/>
            <a:ext cx="8520600" cy="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2: Transmission + Propagation Delay</a:t>
            </a:r>
            <a:endParaRPr/>
          </a:p>
        </p:txBody>
      </p:sp>
      <p:sp>
        <p:nvSpPr>
          <p:cNvPr id="317" name="Google Shape;317;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b="1" lang="en"/>
              <a:t>How long till the caravan is lined up at the 3rd toll booth</a:t>
            </a:r>
            <a:r>
              <a:rPr lang="en"/>
              <a:t>?</a:t>
            </a:r>
            <a:endParaRPr/>
          </a:p>
          <a:p>
            <a:pPr indent="-342900" lvl="1" marL="914400" rtl="0" algn="l">
              <a:spcBef>
                <a:spcPts val="0"/>
              </a:spcBef>
              <a:spcAft>
                <a:spcPts val="0"/>
              </a:spcAft>
              <a:buSzPts val="1800"/>
              <a:buChar char="○"/>
            </a:pPr>
            <a:r>
              <a:rPr b="1" lang="en"/>
              <a:t>L</a:t>
            </a:r>
            <a:r>
              <a:rPr lang="en"/>
              <a:t> = 10 bits</a:t>
            </a:r>
            <a:endParaRPr/>
          </a:p>
          <a:p>
            <a:pPr indent="-342900" lvl="1" marL="914400" rtl="0" algn="l">
              <a:spcBef>
                <a:spcPts val="0"/>
              </a:spcBef>
              <a:spcAft>
                <a:spcPts val="0"/>
              </a:spcAft>
              <a:buSzPts val="1800"/>
              <a:buChar char="○"/>
            </a:pPr>
            <a:r>
              <a:rPr b="1" lang="en"/>
              <a:t>R</a:t>
            </a:r>
            <a:r>
              <a:rPr lang="en"/>
              <a:t> = 1/60 bit/sec</a:t>
            </a:r>
            <a:endParaRPr/>
          </a:p>
          <a:p>
            <a:pPr indent="-342900" lvl="1" marL="914400" rtl="0" algn="l">
              <a:spcBef>
                <a:spcPts val="0"/>
              </a:spcBef>
              <a:spcAft>
                <a:spcPts val="0"/>
              </a:spcAft>
              <a:buSzPts val="1800"/>
              <a:buChar char="○"/>
            </a:pPr>
            <a:r>
              <a:rPr b="1" lang="en"/>
              <a:t>d</a:t>
            </a:r>
            <a:r>
              <a:rPr b="1" baseline="-25000" lang="en"/>
              <a:t>prop</a:t>
            </a:r>
            <a:r>
              <a:rPr lang="en"/>
              <a:t> = 1000 km/h</a:t>
            </a:r>
            <a:endParaRPr/>
          </a:p>
        </p:txBody>
      </p:sp>
      <p:sp>
        <p:nvSpPr>
          <p:cNvPr id="318" name="Google Shape;318;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319" name="Google Shape;319;p43"/>
          <p:cNvGrpSpPr/>
          <p:nvPr/>
        </p:nvGrpSpPr>
        <p:grpSpPr>
          <a:xfrm>
            <a:off x="334414" y="3543050"/>
            <a:ext cx="7600710" cy="1220150"/>
            <a:chOff x="334414" y="3543050"/>
            <a:chExt cx="7600710" cy="1220150"/>
          </a:xfrm>
        </p:grpSpPr>
        <p:grpSp>
          <p:nvGrpSpPr>
            <p:cNvPr id="320" name="Google Shape;320;p43"/>
            <p:cNvGrpSpPr/>
            <p:nvPr/>
          </p:nvGrpSpPr>
          <p:grpSpPr>
            <a:xfrm>
              <a:off x="334414" y="3543050"/>
              <a:ext cx="7600710" cy="1220150"/>
              <a:chOff x="453325" y="3533688"/>
              <a:chExt cx="7552375" cy="1317372"/>
            </a:xfrm>
          </p:grpSpPr>
          <p:pic>
            <p:nvPicPr>
              <p:cNvPr id="321" name="Google Shape;321;p43"/>
              <p:cNvPicPr preferRelativeResize="0"/>
              <p:nvPr/>
            </p:nvPicPr>
            <p:blipFill rotWithShape="1">
              <a:blip r:embed="rId3">
                <a:alphaModFix/>
              </a:blip>
              <a:srcRect b="12041" l="0" r="22366" t="0"/>
              <a:stretch/>
            </p:blipFill>
            <p:spPr>
              <a:xfrm>
                <a:off x="453325" y="3533700"/>
                <a:ext cx="5883300" cy="1317350"/>
              </a:xfrm>
              <a:prstGeom prst="rect">
                <a:avLst/>
              </a:prstGeom>
              <a:noFill/>
              <a:ln>
                <a:noFill/>
              </a:ln>
            </p:spPr>
          </p:pic>
          <p:pic>
            <p:nvPicPr>
              <p:cNvPr id="322" name="Google Shape;322;p43"/>
              <p:cNvPicPr preferRelativeResize="0"/>
              <p:nvPr/>
            </p:nvPicPr>
            <p:blipFill rotWithShape="1">
              <a:blip r:embed="rId3">
                <a:alphaModFix/>
              </a:blip>
              <a:srcRect b="12041" l="65025" r="24558" t="0"/>
              <a:stretch/>
            </p:blipFill>
            <p:spPr>
              <a:xfrm>
                <a:off x="7216377" y="3533688"/>
                <a:ext cx="789323" cy="1317372"/>
              </a:xfrm>
              <a:prstGeom prst="rect">
                <a:avLst/>
              </a:prstGeom>
              <a:noFill/>
              <a:ln>
                <a:noFill/>
              </a:ln>
            </p:spPr>
          </p:pic>
        </p:grpSp>
        <p:sp>
          <p:nvSpPr>
            <p:cNvPr id="323" name="Google Shape;323;p43"/>
            <p:cNvSpPr txBox="1"/>
            <p:nvPr/>
          </p:nvSpPr>
          <p:spPr>
            <a:xfrm>
              <a:off x="6221075" y="3633640"/>
              <a:ext cx="920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10 km</a:t>
              </a:r>
              <a:endParaRPr sz="2000"/>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392575"/>
            <a:ext cx="8520600" cy="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Latency, Throughput, and Errors</a:t>
            </a:r>
            <a:endParaRPr/>
          </a:p>
        </p:txBody>
      </p:sp>
      <p:sp>
        <p:nvSpPr>
          <p:cNvPr id="83" name="Google Shape;83;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4" name="Google Shape;84;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We’ll discuss three performance metrics in this module</a:t>
            </a:r>
            <a:endParaRPr/>
          </a:p>
          <a:p>
            <a:pPr indent="-342900" lvl="1" marL="914400" rtl="0" algn="l">
              <a:spcBef>
                <a:spcPts val="0"/>
              </a:spcBef>
              <a:spcAft>
                <a:spcPts val="0"/>
              </a:spcAft>
              <a:buSzPts val="1800"/>
              <a:buChar char="○"/>
            </a:pPr>
            <a:r>
              <a:rPr lang="en"/>
              <a:t>Latency: how </a:t>
            </a:r>
            <a:r>
              <a:rPr i="1" lang="en"/>
              <a:t>long</a:t>
            </a:r>
            <a:r>
              <a:rPr lang="en"/>
              <a:t> it takes for data to reach its destination</a:t>
            </a:r>
            <a:endParaRPr/>
          </a:p>
          <a:p>
            <a:pPr indent="-342900" lvl="1" marL="914400" rtl="0" algn="l">
              <a:spcBef>
                <a:spcPts val="0"/>
              </a:spcBef>
              <a:spcAft>
                <a:spcPts val="0"/>
              </a:spcAft>
              <a:buSzPts val="1800"/>
              <a:buChar char="○"/>
            </a:pPr>
            <a:r>
              <a:rPr lang="en"/>
              <a:t>Throughput: how </a:t>
            </a:r>
            <a:r>
              <a:rPr i="1" lang="en"/>
              <a:t>much</a:t>
            </a:r>
            <a:r>
              <a:rPr lang="en"/>
              <a:t> data can be sent over a given amount of time</a:t>
            </a:r>
            <a:endParaRPr/>
          </a:p>
          <a:p>
            <a:pPr indent="-342900" lvl="1" marL="914400" rtl="0" algn="l">
              <a:spcBef>
                <a:spcPts val="0"/>
              </a:spcBef>
              <a:spcAft>
                <a:spcPts val="0"/>
              </a:spcAft>
              <a:buSzPts val="1800"/>
              <a:buChar char="○"/>
            </a:pPr>
            <a:r>
              <a:rPr lang="en"/>
              <a:t>Errors: does the data arrive in a usable manner?</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4"/>
          <p:cNvSpPr txBox="1"/>
          <p:nvPr>
            <p:ph type="title"/>
          </p:nvPr>
        </p:nvSpPr>
        <p:spPr>
          <a:xfrm>
            <a:off x="311700" y="392575"/>
            <a:ext cx="8520600" cy="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3: Transmission + Propagation Delay</a:t>
            </a:r>
            <a:endParaRPr/>
          </a:p>
        </p:txBody>
      </p:sp>
      <p:sp>
        <p:nvSpPr>
          <p:cNvPr id="329" name="Google Shape;329;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b="1" lang="en"/>
              <a:t>How many cars will still be at the first booth when the first car arrives at the second booth</a:t>
            </a:r>
            <a:r>
              <a:rPr lang="en"/>
              <a:t>?</a:t>
            </a:r>
            <a:endParaRPr/>
          </a:p>
          <a:p>
            <a:pPr indent="-342900" lvl="1" marL="914400" rtl="0" algn="l">
              <a:spcBef>
                <a:spcPts val="0"/>
              </a:spcBef>
              <a:spcAft>
                <a:spcPts val="0"/>
              </a:spcAft>
              <a:buSzPts val="1800"/>
              <a:buChar char="○"/>
            </a:pPr>
            <a:r>
              <a:rPr b="1" lang="en"/>
              <a:t>L</a:t>
            </a:r>
            <a:r>
              <a:rPr lang="en"/>
              <a:t> = 10 bits</a:t>
            </a:r>
            <a:endParaRPr/>
          </a:p>
          <a:p>
            <a:pPr indent="-342900" lvl="1" marL="914400" rtl="0" algn="l">
              <a:spcBef>
                <a:spcPts val="0"/>
              </a:spcBef>
              <a:spcAft>
                <a:spcPts val="0"/>
              </a:spcAft>
              <a:buSzPts val="1800"/>
              <a:buChar char="○"/>
            </a:pPr>
            <a:r>
              <a:rPr b="1" lang="en"/>
              <a:t>R</a:t>
            </a:r>
            <a:r>
              <a:rPr lang="en"/>
              <a:t> = 1/60 bit/sec</a:t>
            </a:r>
            <a:endParaRPr/>
          </a:p>
          <a:p>
            <a:pPr indent="-342900" lvl="1" marL="914400" rtl="0" algn="l">
              <a:spcBef>
                <a:spcPts val="0"/>
              </a:spcBef>
              <a:spcAft>
                <a:spcPts val="0"/>
              </a:spcAft>
              <a:buSzPts val="1800"/>
              <a:buChar char="○"/>
            </a:pPr>
            <a:r>
              <a:rPr b="1" lang="en"/>
              <a:t>d</a:t>
            </a:r>
            <a:r>
              <a:rPr b="1" baseline="-25000" lang="en"/>
              <a:t>prop</a:t>
            </a:r>
            <a:r>
              <a:rPr lang="en"/>
              <a:t> = 1000 km/h</a:t>
            </a:r>
            <a:endParaRPr/>
          </a:p>
        </p:txBody>
      </p:sp>
      <p:sp>
        <p:nvSpPr>
          <p:cNvPr id="330" name="Google Shape;330;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31" name="Google Shape;331;p44"/>
          <p:cNvPicPr preferRelativeResize="0"/>
          <p:nvPr/>
        </p:nvPicPr>
        <p:blipFill rotWithShape="1">
          <a:blip r:embed="rId3">
            <a:alphaModFix/>
          </a:blip>
          <a:srcRect b="12041" l="0" r="24556" t="0"/>
          <a:stretch/>
        </p:blipFill>
        <p:spPr>
          <a:xfrm>
            <a:off x="453325" y="3533700"/>
            <a:ext cx="5717274" cy="13173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5"/>
          <p:cNvSpPr txBox="1"/>
          <p:nvPr>
            <p:ph type="title"/>
          </p:nvPr>
        </p:nvSpPr>
        <p:spPr>
          <a:xfrm>
            <a:off x="311700" y="392575"/>
            <a:ext cx="8520600" cy="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Transmission + Propagation + Queuing Delay</a:t>
            </a:r>
            <a:endParaRPr/>
          </a:p>
        </p:txBody>
      </p:sp>
      <p:sp>
        <p:nvSpPr>
          <p:cNvPr id="337" name="Google Shape;337;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b="1" lang="en"/>
              <a:t>How can queuing delay be added to this analogy?</a:t>
            </a:r>
            <a:endParaRPr/>
          </a:p>
        </p:txBody>
      </p:sp>
      <p:sp>
        <p:nvSpPr>
          <p:cNvPr id="338" name="Google Shape;338;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6"/>
          <p:cNvSpPr txBox="1"/>
          <p:nvPr>
            <p:ph type="title"/>
          </p:nvPr>
        </p:nvSpPr>
        <p:spPr>
          <a:xfrm>
            <a:off x="311700" y="392575"/>
            <a:ext cx="8520600" cy="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Transmission + Propagation + Queuing Delay</a:t>
            </a:r>
            <a:endParaRPr/>
          </a:p>
        </p:txBody>
      </p:sp>
      <p:sp>
        <p:nvSpPr>
          <p:cNvPr id="344" name="Google Shape;344;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b="1" lang="en"/>
              <a:t>How can queuing delay be added to this analogy?</a:t>
            </a:r>
            <a:endParaRPr b="1"/>
          </a:p>
          <a:p>
            <a:pPr indent="-342900" lvl="1" marL="914400" rtl="0" algn="l">
              <a:spcBef>
                <a:spcPts val="0"/>
              </a:spcBef>
              <a:spcAft>
                <a:spcPts val="0"/>
              </a:spcAft>
              <a:buSzPts val="1800"/>
              <a:buChar char="○"/>
            </a:pPr>
            <a:r>
              <a:rPr lang="en"/>
              <a:t>Multiple caravans are traveling on the road. If you arrive when a caravan is already lined up, you have to wait for it to go through first</a:t>
            </a:r>
            <a:endParaRPr/>
          </a:p>
        </p:txBody>
      </p:sp>
      <p:sp>
        <p:nvSpPr>
          <p:cNvPr id="345" name="Google Shape;345;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7"/>
          <p:cNvSpPr txBox="1"/>
          <p:nvPr>
            <p:ph type="title"/>
          </p:nvPr>
        </p:nvSpPr>
        <p:spPr>
          <a:xfrm>
            <a:off x="311700" y="392575"/>
            <a:ext cx="8520600" cy="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Transmission + Propagation + Queuing Delay</a:t>
            </a:r>
            <a:endParaRPr/>
          </a:p>
        </p:txBody>
      </p:sp>
      <p:sp>
        <p:nvSpPr>
          <p:cNvPr id="351" name="Google Shape;351;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b="1" lang="en"/>
              <a:t>How can queuing delay be added to this analogy?</a:t>
            </a:r>
            <a:endParaRPr b="1"/>
          </a:p>
          <a:p>
            <a:pPr indent="-342900" lvl="1" marL="914400" rtl="0" algn="l">
              <a:spcBef>
                <a:spcPts val="0"/>
              </a:spcBef>
              <a:spcAft>
                <a:spcPts val="0"/>
              </a:spcAft>
              <a:buSzPts val="1800"/>
              <a:buChar char="○"/>
            </a:pPr>
            <a:r>
              <a:rPr lang="en"/>
              <a:t>Multiple caravans are traveling on the road. If you arrive when a caravan is already lined up, you have to wait for it to go through first</a:t>
            </a:r>
            <a:endParaRPr/>
          </a:p>
          <a:p>
            <a:pPr indent="-355600" lvl="0" marL="457200" rtl="0" algn="l">
              <a:spcBef>
                <a:spcPts val="0"/>
              </a:spcBef>
              <a:spcAft>
                <a:spcPts val="0"/>
              </a:spcAft>
              <a:buSzPts val="2000"/>
              <a:buChar char="●"/>
            </a:pPr>
            <a:r>
              <a:rPr lang="en"/>
              <a:t>Queuing time is variable, depending on how many other caravans are already here</a:t>
            </a:r>
            <a:endParaRPr/>
          </a:p>
          <a:p>
            <a:pPr indent="-342900" lvl="1" marL="914400" rtl="0" algn="l">
              <a:spcBef>
                <a:spcPts val="0"/>
              </a:spcBef>
              <a:spcAft>
                <a:spcPts val="0"/>
              </a:spcAft>
              <a:buSzPts val="1800"/>
              <a:buChar char="○"/>
            </a:pPr>
            <a:r>
              <a:rPr lang="en"/>
              <a:t>We can’t easily calculate queuing time the way we can calculate transmission and propagation delay</a:t>
            </a:r>
            <a:endParaRPr/>
          </a:p>
          <a:p>
            <a:pPr indent="-342900" lvl="1" marL="914400" rtl="0" algn="l">
              <a:spcBef>
                <a:spcPts val="0"/>
              </a:spcBef>
              <a:spcAft>
                <a:spcPts val="0"/>
              </a:spcAft>
              <a:buSzPts val="1800"/>
              <a:buChar char="○"/>
            </a:pPr>
            <a:r>
              <a:rPr lang="en"/>
              <a:t>We can however get a rough idea of if it will be small, large, or infinite</a:t>
            </a:r>
            <a:endParaRPr/>
          </a:p>
        </p:txBody>
      </p:sp>
      <p:sp>
        <p:nvSpPr>
          <p:cNvPr id="352" name="Google Shape;352;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8"/>
          <p:cNvSpPr txBox="1"/>
          <p:nvPr>
            <p:ph type="title"/>
          </p:nvPr>
        </p:nvSpPr>
        <p:spPr>
          <a:xfrm>
            <a:off x="311700" y="392575"/>
            <a:ext cx="8520600" cy="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“Real” Internet delays and routes	</a:t>
            </a:r>
            <a:endParaRPr/>
          </a:p>
        </p:txBody>
      </p:sp>
      <p:sp>
        <p:nvSpPr>
          <p:cNvPr id="358" name="Google Shape;358;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What do “real” Internet delays look like?</a:t>
            </a:r>
            <a:endParaRPr/>
          </a:p>
          <a:p>
            <a:pPr indent="-355600" lvl="0" marL="457200" rtl="0" algn="l">
              <a:spcBef>
                <a:spcPts val="0"/>
              </a:spcBef>
              <a:spcAft>
                <a:spcPts val="0"/>
              </a:spcAft>
              <a:buSzPts val="2000"/>
              <a:buChar char="●"/>
            </a:pPr>
            <a:r>
              <a:rPr lang="en"/>
              <a:t>The traceroute program measures delay from source to router along end-to-end paths to the destination</a:t>
            </a:r>
            <a:endParaRPr/>
          </a:p>
          <a:p>
            <a:pPr indent="-355600" lvl="0" marL="457200" rtl="0" algn="l">
              <a:spcBef>
                <a:spcPts val="0"/>
              </a:spcBef>
              <a:spcAft>
                <a:spcPts val="0"/>
              </a:spcAft>
              <a:buSzPts val="2000"/>
              <a:buChar char="●"/>
            </a:pPr>
            <a:r>
              <a:rPr lang="en"/>
              <a:t>For all i:</a:t>
            </a:r>
            <a:endParaRPr/>
          </a:p>
          <a:p>
            <a:pPr indent="-342900" lvl="1" marL="914400" rtl="0" algn="l">
              <a:spcBef>
                <a:spcPts val="0"/>
              </a:spcBef>
              <a:spcAft>
                <a:spcPts val="0"/>
              </a:spcAft>
              <a:buSzPts val="1800"/>
              <a:buChar char="○"/>
            </a:pPr>
            <a:r>
              <a:rPr lang="en"/>
              <a:t>Send three packets that will reach each router i along path to destination</a:t>
            </a:r>
            <a:endParaRPr/>
          </a:p>
          <a:p>
            <a:pPr indent="-342900" lvl="1" marL="914400" rtl="0" algn="l">
              <a:spcBef>
                <a:spcPts val="0"/>
              </a:spcBef>
              <a:spcAft>
                <a:spcPts val="0"/>
              </a:spcAft>
              <a:buSzPts val="1800"/>
              <a:buChar char="○"/>
            </a:pPr>
            <a:r>
              <a:rPr lang="en"/>
              <a:t>Router i will return packets to sender</a:t>
            </a:r>
            <a:endParaRPr/>
          </a:p>
          <a:p>
            <a:pPr indent="-342900" lvl="1" marL="914400" rtl="0" algn="l">
              <a:spcBef>
                <a:spcPts val="0"/>
              </a:spcBef>
              <a:spcAft>
                <a:spcPts val="0"/>
              </a:spcAft>
              <a:buSzPts val="1800"/>
              <a:buChar char="○"/>
            </a:pPr>
            <a:r>
              <a:rPr lang="en"/>
              <a:t>Sender times interval between transmission and reply</a:t>
            </a:r>
            <a:endParaRPr/>
          </a:p>
          <a:p>
            <a:pPr indent="-355600" lvl="0" marL="457200" rtl="0" algn="l">
              <a:spcBef>
                <a:spcPts val="0"/>
              </a:spcBef>
              <a:spcAft>
                <a:spcPts val="0"/>
              </a:spcAft>
              <a:buSzPts val="2000"/>
              <a:buChar char="●"/>
            </a:pPr>
            <a:r>
              <a:rPr lang="en" u="sng">
                <a:solidFill>
                  <a:schemeClr val="hlink"/>
                </a:solidFill>
                <a:hlinkClick r:id="rId3"/>
              </a:rPr>
              <a:t>http://traceroute.org</a:t>
            </a:r>
            <a:endParaRPr/>
          </a:p>
        </p:txBody>
      </p:sp>
      <p:sp>
        <p:nvSpPr>
          <p:cNvPr id="359" name="Google Shape;359;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9"/>
          <p:cNvSpPr txBox="1"/>
          <p:nvPr>
            <p:ph idx="1" type="body"/>
          </p:nvPr>
        </p:nvSpPr>
        <p:spPr>
          <a:xfrm>
            <a:off x="162475" y="161875"/>
            <a:ext cx="8858700" cy="476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Traceroute to http://www.clemson.edu (130.127.204.30), 30 hops max, 40 byte packets</a:t>
            </a:r>
            <a:br>
              <a:rPr lang="en" sz="1600"/>
            </a:br>
            <a:r>
              <a:rPr lang="en" sz="1600"/>
              <a:t> 1  	core-87-router (128.112.128.2)  1.103 ms  0.643 ms  0.453 ms</a:t>
            </a:r>
            <a:br>
              <a:rPr lang="en" sz="1600"/>
            </a:br>
            <a:r>
              <a:rPr lang="en" sz="1600"/>
              <a:t> 2  	border-87-router (128.112.12.142)  0.947 ms  0.718 ms  0.653 ms</a:t>
            </a:r>
            <a:br>
              <a:rPr lang="en" sz="1600"/>
            </a:br>
            <a:r>
              <a:rPr lang="en" sz="1600"/>
              <a:t> 3  	local1.princeton.magpi.net (216.27.98.113)  1.944 ms  2.771 ms  1.914 ms</a:t>
            </a:r>
            <a:br>
              <a:rPr lang="en" sz="1600"/>
            </a:br>
            <a:r>
              <a:rPr lang="en" sz="1600"/>
              <a:t> 4  	216.27.100.18 (216.27.100.18)  2.183 ms  2.162 ms  2.027 ms</a:t>
            </a:r>
            <a:br>
              <a:rPr lang="en" sz="1600"/>
            </a:br>
            <a:r>
              <a:rPr lang="en" sz="1600"/>
              <a:t> 5  	et-1-1-0.4079.rtsw.wash.net.internet2.edu (162.252.70.119)  5.796 ms  5.933 ms  5.639 ms</a:t>
            </a:r>
            <a:br>
              <a:rPr lang="en" sz="1600"/>
            </a:br>
            <a:r>
              <a:rPr lang="en" sz="1600"/>
              <a:t> 6  	et-5-0-0.4079.rtsw.rale.net.internet2.edu (162.252.70.120)  10.592 ms  10.635 ms  14.369 ms</a:t>
            </a:r>
            <a:br>
              <a:rPr lang="en" sz="1600"/>
            </a:br>
            <a:r>
              <a:rPr lang="en" sz="1600"/>
              <a:t> 7  	205-186-224-49.generic.sclightrail.net (205.186.224.49)  16.098 ms  16.294 ms  16.170 ms</a:t>
            </a:r>
            <a:br>
              <a:rPr lang="en" sz="1600"/>
            </a:br>
            <a:r>
              <a:rPr lang="en" sz="1600"/>
              <a:t> 8  	* * *</a:t>
            </a:r>
            <a:br>
              <a:rPr lang="en" sz="1600"/>
            </a:br>
            <a:r>
              <a:rPr lang="en" sz="1600"/>
              <a:t> 9  	205-186-62-89.generic.c-light.net (205.186.62.89)  19.316 ms  19.462 ms  20.118 ms</a:t>
            </a:r>
            <a:br>
              <a:rPr lang="en" sz="1600"/>
            </a:br>
            <a:r>
              <a:rPr lang="en" sz="1600"/>
              <a:t>10  	205-186-62-88.generic.c-light.net (205.186.62.88)  19.315 ms  19.799 ms  19.000 ms</a:t>
            </a:r>
            <a:br>
              <a:rPr lang="en" sz="1600"/>
            </a:br>
            <a:r>
              <a:rPr lang="en" sz="1600"/>
              <a:t>11  	130.127.3.186 (130.127.3.186)  20.691 ms  20.787 ms 130.127.3.185 (130.127.3.185)  20.982 ms</a:t>
            </a:r>
            <a:br>
              <a:rPr lang="en" sz="1600"/>
            </a:br>
            <a:r>
              <a:rPr lang="en" sz="1600"/>
              <a:t>12  	130.127.3.152 (130.127.3.152)  20.321 ms  20.248 ms 130.127.3.64 (130.127.3.64)  20.626 ms</a:t>
            </a:r>
            <a:br>
              <a:rPr lang="en" sz="1600"/>
            </a:br>
            <a:r>
              <a:rPr lang="en" sz="1600"/>
              <a:t>13  	130.127.3.102 (130.127.3.102)  20.676 ms </a:t>
            </a:r>
            <a:br>
              <a:rPr lang="en" sz="1600"/>
            </a:br>
            <a:r>
              <a:rPr lang="en" sz="1600"/>
              <a:t>	130.127.204.30 (130.127.204.30)  20.641 ms </a:t>
            </a:r>
            <a:br>
              <a:rPr lang="en" sz="1600"/>
            </a:br>
            <a:r>
              <a:rPr lang="en" sz="1600"/>
              <a:t>	130.127.3.102 (130.127.3.102)  20.733 ms</a:t>
            </a:r>
            <a:endParaRPr sz="1600"/>
          </a:p>
          <a:p>
            <a:pPr indent="0" lvl="0" marL="0" rtl="0" algn="l">
              <a:spcBef>
                <a:spcPts val="1600"/>
              </a:spcBef>
              <a:spcAft>
                <a:spcPts val="0"/>
              </a:spcAft>
              <a:buNone/>
            </a:pPr>
            <a:r>
              <a:t/>
            </a:r>
            <a:endParaRPr sz="1600"/>
          </a:p>
          <a:p>
            <a:pPr indent="0" lvl="0" marL="0" rtl="0" algn="l">
              <a:spcBef>
                <a:spcPts val="1600"/>
              </a:spcBef>
              <a:spcAft>
                <a:spcPts val="1600"/>
              </a:spcAft>
              <a:buNone/>
            </a:pPr>
            <a:r>
              <a:t/>
            </a:r>
            <a:endParaRPr/>
          </a:p>
        </p:txBody>
      </p:sp>
      <p:sp>
        <p:nvSpPr>
          <p:cNvPr id="365" name="Google Shape;365;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id="370" name="Google Shape;370;p50"/>
          <p:cNvPicPr preferRelativeResize="0"/>
          <p:nvPr/>
        </p:nvPicPr>
        <p:blipFill>
          <a:blip r:embed="rId3">
            <a:alphaModFix/>
          </a:blip>
          <a:stretch>
            <a:fillRect/>
          </a:stretch>
        </p:blipFill>
        <p:spPr>
          <a:xfrm>
            <a:off x="5939025" y="833050"/>
            <a:ext cx="3204974" cy="4139076"/>
          </a:xfrm>
          <a:prstGeom prst="rect">
            <a:avLst/>
          </a:prstGeom>
          <a:noFill/>
          <a:ln>
            <a:noFill/>
          </a:ln>
        </p:spPr>
      </p:pic>
      <p:sp>
        <p:nvSpPr>
          <p:cNvPr id="371" name="Google Shape;371;p50"/>
          <p:cNvSpPr txBox="1"/>
          <p:nvPr>
            <p:ph idx="1" type="body"/>
          </p:nvPr>
        </p:nvSpPr>
        <p:spPr>
          <a:xfrm>
            <a:off x="311700" y="1152475"/>
            <a:ext cx="57624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Illustrate how packets travel over time</a:t>
            </a:r>
            <a:endParaRPr/>
          </a:p>
          <a:p>
            <a:pPr indent="-355600" lvl="0" marL="457200" rtl="0" algn="l">
              <a:spcBef>
                <a:spcPts val="0"/>
              </a:spcBef>
              <a:spcAft>
                <a:spcPts val="0"/>
              </a:spcAft>
              <a:buSzPts val="2000"/>
              <a:buChar char="●"/>
            </a:pPr>
            <a:r>
              <a:rPr lang="en"/>
              <a:t>Here we see two packets, crossing two links</a:t>
            </a:r>
            <a:endParaRPr/>
          </a:p>
          <a:p>
            <a:pPr indent="-342900" lvl="1" marL="914400" rtl="0" algn="l">
              <a:spcBef>
                <a:spcPts val="0"/>
              </a:spcBef>
              <a:spcAft>
                <a:spcPts val="0"/>
              </a:spcAft>
              <a:buSzPts val="1800"/>
              <a:buChar char="○"/>
            </a:pPr>
            <a:r>
              <a:rPr lang="en"/>
              <a:t>Horizontal regions illustrate a packet </a:t>
            </a:r>
            <a:br>
              <a:rPr lang="en"/>
            </a:br>
            <a:r>
              <a:rPr lang="en"/>
              <a:t>crossing a link</a:t>
            </a:r>
            <a:endParaRPr/>
          </a:p>
          <a:p>
            <a:pPr indent="-342900" lvl="1" marL="914400" rtl="0" algn="l">
              <a:spcBef>
                <a:spcPts val="0"/>
              </a:spcBef>
              <a:spcAft>
                <a:spcPts val="0"/>
              </a:spcAft>
              <a:buSzPts val="1800"/>
              <a:buChar char="○"/>
            </a:pPr>
            <a:r>
              <a:rPr lang="en"/>
              <a:t>Height of the region is the transmission time</a:t>
            </a:r>
            <a:endParaRPr/>
          </a:p>
          <a:p>
            <a:pPr indent="-342900" lvl="1" marL="914400" rtl="0" algn="l">
              <a:spcBef>
                <a:spcPts val="0"/>
              </a:spcBef>
              <a:spcAft>
                <a:spcPts val="0"/>
              </a:spcAft>
              <a:buSzPts val="1800"/>
              <a:buChar char="○"/>
            </a:pPr>
            <a:r>
              <a:rPr lang="en"/>
              <a:t>Slope of the region linked to propagation time</a:t>
            </a:r>
            <a:endParaRPr/>
          </a:p>
          <a:p>
            <a:pPr indent="-355600" lvl="0" marL="457200" rtl="0" algn="l">
              <a:spcBef>
                <a:spcPts val="0"/>
              </a:spcBef>
              <a:spcAft>
                <a:spcPts val="0"/>
              </a:spcAft>
              <a:buSzPts val="2000"/>
              <a:buChar char="●"/>
            </a:pPr>
            <a:r>
              <a:rPr lang="en"/>
              <a:t>First packet has took 100ms to transmit, 40ms to propagation</a:t>
            </a:r>
            <a:endParaRPr/>
          </a:p>
          <a:p>
            <a:pPr indent="-355600" lvl="0" marL="457200" rtl="0" algn="l">
              <a:spcBef>
                <a:spcPts val="0"/>
              </a:spcBef>
              <a:spcAft>
                <a:spcPts val="0"/>
              </a:spcAft>
              <a:buSzPts val="2000"/>
              <a:buChar char="●"/>
            </a:pPr>
            <a:r>
              <a:rPr lang="en"/>
              <a:t>Second packet started sending at 100ms, arrived at destination at 380ms</a:t>
            </a:r>
            <a:endParaRPr/>
          </a:p>
          <a:p>
            <a:pPr indent="-355600" lvl="0" marL="457200" rtl="0" algn="l">
              <a:spcBef>
                <a:spcPts val="0"/>
              </a:spcBef>
              <a:spcAft>
                <a:spcPts val="0"/>
              </a:spcAft>
              <a:buSzPts val="2000"/>
              <a:buChar char="●"/>
            </a:pPr>
            <a:r>
              <a:rPr lang="en"/>
              <a:t>We may sometimes ignore transmission time</a:t>
            </a:r>
            <a:endParaRPr/>
          </a:p>
        </p:txBody>
      </p:sp>
      <p:sp>
        <p:nvSpPr>
          <p:cNvPr id="372" name="Google Shape;372;p50"/>
          <p:cNvSpPr txBox="1"/>
          <p:nvPr>
            <p:ph type="title"/>
          </p:nvPr>
        </p:nvSpPr>
        <p:spPr>
          <a:xfrm>
            <a:off x="311700" y="392575"/>
            <a:ext cx="8520600" cy="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Ladder Diagrams</a:t>
            </a:r>
            <a:endParaRPr/>
          </a:p>
        </p:txBody>
      </p:sp>
      <p:sp>
        <p:nvSpPr>
          <p:cNvPr id="373" name="Google Shape;373;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374" name="Google Shape;374;p50"/>
          <p:cNvCxnSpPr/>
          <p:nvPr/>
        </p:nvCxnSpPr>
        <p:spPr>
          <a:xfrm>
            <a:off x="6074125" y="763425"/>
            <a:ext cx="1069200" cy="0"/>
          </a:xfrm>
          <a:prstGeom prst="straightConnector1">
            <a:avLst/>
          </a:prstGeom>
          <a:noFill/>
          <a:ln cap="flat" cmpd="sng" w="19050">
            <a:solidFill>
              <a:srgbClr val="000000"/>
            </a:solidFill>
            <a:prstDash val="solid"/>
            <a:round/>
            <a:headEnd len="med" w="med" type="none"/>
            <a:tailEnd len="med" w="med" type="none"/>
          </a:ln>
        </p:spPr>
      </p:cxnSp>
      <p:sp>
        <p:nvSpPr>
          <p:cNvPr id="375" name="Google Shape;375;p50"/>
          <p:cNvSpPr txBox="1"/>
          <p:nvPr/>
        </p:nvSpPr>
        <p:spPr>
          <a:xfrm>
            <a:off x="6021650" y="446050"/>
            <a:ext cx="1206900" cy="24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Link 1</a:t>
            </a:r>
            <a:endParaRPr>
              <a:latin typeface="Proxima Nova"/>
              <a:ea typeface="Proxima Nova"/>
              <a:cs typeface="Proxima Nova"/>
              <a:sym typeface="Proxima Nova"/>
            </a:endParaRPr>
          </a:p>
        </p:txBody>
      </p:sp>
      <p:cxnSp>
        <p:nvCxnSpPr>
          <p:cNvPr id="376" name="Google Shape;376;p50"/>
          <p:cNvCxnSpPr/>
          <p:nvPr/>
        </p:nvCxnSpPr>
        <p:spPr>
          <a:xfrm>
            <a:off x="7313900" y="763425"/>
            <a:ext cx="1075800" cy="0"/>
          </a:xfrm>
          <a:prstGeom prst="straightConnector1">
            <a:avLst/>
          </a:prstGeom>
          <a:noFill/>
          <a:ln cap="flat" cmpd="sng" w="19050">
            <a:solidFill>
              <a:srgbClr val="000000"/>
            </a:solidFill>
            <a:prstDash val="solid"/>
            <a:round/>
            <a:headEnd len="med" w="med" type="none"/>
            <a:tailEnd len="med" w="med" type="none"/>
          </a:ln>
        </p:spPr>
      </p:cxnSp>
      <p:sp>
        <p:nvSpPr>
          <p:cNvPr id="377" name="Google Shape;377;p50"/>
          <p:cNvSpPr txBox="1"/>
          <p:nvPr/>
        </p:nvSpPr>
        <p:spPr>
          <a:xfrm>
            <a:off x="7240850" y="446050"/>
            <a:ext cx="1206900" cy="24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Link 2</a:t>
            </a:r>
            <a:endParaRPr>
              <a:latin typeface="Proxima Nova"/>
              <a:ea typeface="Proxima Nova"/>
              <a:cs typeface="Proxima Nova"/>
              <a:sym typeface="Proxima Nov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1"/>
          <p:cNvSpPr txBox="1"/>
          <p:nvPr>
            <p:ph type="title"/>
          </p:nvPr>
        </p:nvSpPr>
        <p:spPr>
          <a:xfrm>
            <a:off x="311700" y="392575"/>
            <a:ext cx="8520600" cy="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Throughput</a:t>
            </a:r>
            <a:endParaRPr/>
          </a:p>
        </p:txBody>
      </p:sp>
      <p:sp>
        <p:nvSpPr>
          <p:cNvPr id="383" name="Google Shape;383;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i="1" lang="en" sz="2000"/>
              <a:t>Bandwidth </a:t>
            </a:r>
            <a:r>
              <a:rPr lang="en" sz="2000"/>
              <a:t>is the amount of data that CAN be transmitted per second</a:t>
            </a:r>
            <a:endParaRPr sz="2000"/>
          </a:p>
          <a:p>
            <a:pPr indent="-355600" lvl="0" marL="457200" rtl="0" algn="l">
              <a:spcBef>
                <a:spcPts val="0"/>
              </a:spcBef>
              <a:spcAft>
                <a:spcPts val="0"/>
              </a:spcAft>
              <a:buSzPts val="2000"/>
              <a:buChar char="●"/>
            </a:pPr>
            <a:r>
              <a:rPr i="1" lang="en" sz="2000"/>
              <a:t>Throughput </a:t>
            </a:r>
            <a:r>
              <a:rPr lang="en" sz="2000"/>
              <a:t>is the amount of data that IS transmitted per second</a:t>
            </a:r>
            <a:endParaRPr sz="2000"/>
          </a:p>
          <a:p>
            <a:pPr indent="-342900" lvl="1" marL="914400" rtl="0" algn="l">
              <a:spcBef>
                <a:spcPts val="0"/>
              </a:spcBef>
              <a:spcAft>
                <a:spcPts val="0"/>
              </a:spcAft>
              <a:buSzPts val="1800"/>
              <a:buChar char="○"/>
            </a:pPr>
            <a:r>
              <a:rPr lang="en" sz="1800"/>
              <a:t>Can be measured </a:t>
            </a:r>
            <a:r>
              <a:rPr i="1" lang="en" sz="1800"/>
              <a:t>instantaneously</a:t>
            </a:r>
            <a:r>
              <a:rPr lang="en" sz="1800"/>
              <a:t>, or on </a:t>
            </a:r>
            <a:r>
              <a:rPr i="1" lang="en" sz="1800"/>
              <a:t>average</a:t>
            </a:r>
            <a:endParaRPr i="1" sz="1800"/>
          </a:p>
          <a:p>
            <a:pPr indent="-355600" lvl="0" marL="457200" rtl="0" algn="l">
              <a:spcBef>
                <a:spcPts val="0"/>
              </a:spcBef>
              <a:spcAft>
                <a:spcPts val="0"/>
              </a:spcAft>
              <a:buSzPts val="2000"/>
              <a:buChar char="●"/>
            </a:pPr>
            <a:r>
              <a:rPr i="1" lang="en" sz="2000"/>
              <a:t>Goodput </a:t>
            </a:r>
            <a:r>
              <a:rPr lang="en" sz="2000"/>
              <a:t>is the amount of USEFUL data transmitted per second</a:t>
            </a:r>
            <a:endParaRPr sz="2000"/>
          </a:p>
        </p:txBody>
      </p:sp>
      <p:sp>
        <p:nvSpPr>
          <p:cNvPr id="384" name="Google Shape;384;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85" name="Google Shape;385;p51"/>
          <p:cNvPicPr preferRelativeResize="0"/>
          <p:nvPr/>
        </p:nvPicPr>
        <p:blipFill>
          <a:blip r:embed="rId3">
            <a:alphaModFix/>
          </a:blip>
          <a:stretch>
            <a:fillRect/>
          </a:stretch>
        </p:blipFill>
        <p:spPr>
          <a:xfrm>
            <a:off x="109313" y="2817163"/>
            <a:ext cx="8905875" cy="2085975"/>
          </a:xfrm>
          <a:prstGeom prst="rect">
            <a:avLst/>
          </a:prstGeom>
          <a:noFill/>
          <a:ln>
            <a:noFill/>
          </a:ln>
        </p:spPr>
      </p:pic>
      <p:sp>
        <p:nvSpPr>
          <p:cNvPr id="386" name="Google Shape;386;p51"/>
          <p:cNvSpPr/>
          <p:nvPr/>
        </p:nvSpPr>
        <p:spPr>
          <a:xfrm>
            <a:off x="267850" y="3870825"/>
            <a:ext cx="7473900" cy="1032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2"/>
          <p:cNvSpPr txBox="1"/>
          <p:nvPr>
            <p:ph type="title"/>
          </p:nvPr>
        </p:nvSpPr>
        <p:spPr>
          <a:xfrm>
            <a:off x="311700" y="392575"/>
            <a:ext cx="8520600" cy="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Throughput</a:t>
            </a:r>
            <a:endParaRPr/>
          </a:p>
        </p:txBody>
      </p:sp>
      <p:sp>
        <p:nvSpPr>
          <p:cNvPr id="392" name="Google Shape;392;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b="1" lang="en"/>
              <a:t>Assuming </a:t>
            </a:r>
            <a:r>
              <a:rPr b="1" lang="en" sz="1800"/>
              <a:t>R</a:t>
            </a:r>
            <a:r>
              <a:rPr b="1" baseline="-25000" lang="en" sz="1800"/>
              <a:t>s</a:t>
            </a:r>
            <a:r>
              <a:rPr b="1" lang="en" sz="1800"/>
              <a:t> &lt; R</a:t>
            </a:r>
            <a:r>
              <a:rPr b="1" baseline="-25000" lang="en" sz="1800"/>
              <a:t>c</a:t>
            </a:r>
            <a:r>
              <a:rPr b="1" lang="en" sz="1800"/>
              <a:t>,</a:t>
            </a:r>
            <a:r>
              <a:rPr b="1" baseline="-25000" lang="en" sz="1800"/>
              <a:t> </a:t>
            </a:r>
            <a:r>
              <a:rPr b="1" lang="en"/>
              <a:t>what is the average end-to-end throughput?</a:t>
            </a:r>
            <a:endParaRPr baseline="-25000"/>
          </a:p>
        </p:txBody>
      </p:sp>
      <p:sp>
        <p:nvSpPr>
          <p:cNvPr id="393" name="Google Shape;393;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94" name="Google Shape;394;p52"/>
          <p:cNvPicPr preferRelativeResize="0"/>
          <p:nvPr/>
        </p:nvPicPr>
        <p:blipFill>
          <a:blip r:embed="rId3">
            <a:alphaModFix/>
          </a:blip>
          <a:stretch>
            <a:fillRect/>
          </a:stretch>
        </p:blipFill>
        <p:spPr>
          <a:xfrm>
            <a:off x="109313" y="2588563"/>
            <a:ext cx="8905875" cy="20859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3"/>
          <p:cNvSpPr txBox="1"/>
          <p:nvPr>
            <p:ph type="title"/>
          </p:nvPr>
        </p:nvSpPr>
        <p:spPr>
          <a:xfrm>
            <a:off x="311700" y="392575"/>
            <a:ext cx="8520600" cy="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Throughput</a:t>
            </a:r>
            <a:endParaRPr/>
          </a:p>
        </p:txBody>
      </p:sp>
      <p:sp>
        <p:nvSpPr>
          <p:cNvPr id="400" name="Google Shape;400;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b="1" lang="en"/>
              <a:t>Assuming </a:t>
            </a:r>
            <a:r>
              <a:rPr b="1" lang="en" sz="1800"/>
              <a:t>R</a:t>
            </a:r>
            <a:r>
              <a:rPr b="1" baseline="-25000" lang="en" sz="1800"/>
              <a:t>s</a:t>
            </a:r>
            <a:r>
              <a:rPr b="1" lang="en" sz="1800"/>
              <a:t> &lt; R</a:t>
            </a:r>
            <a:r>
              <a:rPr b="1" baseline="-25000" lang="en" sz="1800"/>
              <a:t>c</a:t>
            </a:r>
            <a:r>
              <a:rPr b="1" lang="en" sz="1800"/>
              <a:t>,</a:t>
            </a:r>
            <a:r>
              <a:rPr b="1" baseline="-25000" lang="en" sz="1800"/>
              <a:t> </a:t>
            </a:r>
            <a:r>
              <a:rPr b="1" lang="en"/>
              <a:t>what is the average end-to-end throughput?</a:t>
            </a:r>
            <a:endParaRPr/>
          </a:p>
          <a:p>
            <a:pPr indent="-342900" lvl="1" marL="914400" rtl="0" algn="l">
              <a:spcBef>
                <a:spcPts val="0"/>
              </a:spcBef>
              <a:spcAft>
                <a:spcPts val="0"/>
              </a:spcAft>
              <a:buSzPts val="1800"/>
              <a:buChar char="○"/>
            </a:pPr>
            <a:r>
              <a:rPr lang="en"/>
              <a:t>Average throughput is </a:t>
            </a:r>
            <a:r>
              <a:rPr b="1" lang="en"/>
              <a:t>R</a:t>
            </a:r>
            <a:r>
              <a:rPr b="1" baseline="-25000" lang="en"/>
              <a:t>s</a:t>
            </a:r>
            <a:r>
              <a:rPr lang="en"/>
              <a:t>, as this pipe limits the network</a:t>
            </a:r>
            <a:endParaRPr/>
          </a:p>
        </p:txBody>
      </p:sp>
      <p:sp>
        <p:nvSpPr>
          <p:cNvPr id="401" name="Google Shape;401;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02" name="Google Shape;402;p53"/>
          <p:cNvPicPr preferRelativeResize="0"/>
          <p:nvPr/>
        </p:nvPicPr>
        <p:blipFill>
          <a:blip r:embed="rId3">
            <a:alphaModFix/>
          </a:blip>
          <a:stretch>
            <a:fillRect/>
          </a:stretch>
        </p:blipFill>
        <p:spPr>
          <a:xfrm>
            <a:off x="109313" y="2588563"/>
            <a:ext cx="8905875" cy="2085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261725"/>
            <a:ext cx="8520600" cy="440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causes latency in a network? Think about everything that takes time when communicating data.</a:t>
            </a:r>
            <a:endParaRPr/>
          </a:p>
        </p:txBody>
      </p:sp>
      <p:sp>
        <p:nvSpPr>
          <p:cNvPr id="90" name="Google Shape;90;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4"/>
          <p:cNvSpPr txBox="1"/>
          <p:nvPr>
            <p:ph type="title"/>
          </p:nvPr>
        </p:nvSpPr>
        <p:spPr>
          <a:xfrm>
            <a:off x="311700" y="392575"/>
            <a:ext cx="8520600" cy="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Throughput</a:t>
            </a:r>
            <a:endParaRPr/>
          </a:p>
        </p:txBody>
      </p:sp>
      <p:sp>
        <p:nvSpPr>
          <p:cNvPr id="408" name="Google Shape;408;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b="1" lang="en"/>
              <a:t>Assuming </a:t>
            </a:r>
            <a:r>
              <a:rPr b="1" lang="en" sz="1800"/>
              <a:t>R</a:t>
            </a:r>
            <a:r>
              <a:rPr b="1" baseline="-25000" lang="en" sz="1800"/>
              <a:t>s</a:t>
            </a:r>
            <a:r>
              <a:rPr b="1" lang="en" sz="1800"/>
              <a:t> &gt; R</a:t>
            </a:r>
            <a:r>
              <a:rPr b="1" baseline="-25000" lang="en" sz="1800"/>
              <a:t>c</a:t>
            </a:r>
            <a:r>
              <a:rPr b="1" lang="en" sz="1800"/>
              <a:t>,</a:t>
            </a:r>
            <a:r>
              <a:rPr b="1" baseline="-25000" lang="en" sz="1800"/>
              <a:t> </a:t>
            </a:r>
            <a:r>
              <a:rPr b="1" lang="en"/>
              <a:t>what is the average end-to-end throughput?</a:t>
            </a:r>
            <a:endParaRPr b="1" baseline="-25000"/>
          </a:p>
        </p:txBody>
      </p:sp>
      <p:sp>
        <p:nvSpPr>
          <p:cNvPr id="409" name="Google Shape;409;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10" name="Google Shape;410;p54"/>
          <p:cNvPicPr preferRelativeResize="0"/>
          <p:nvPr/>
        </p:nvPicPr>
        <p:blipFill>
          <a:blip r:embed="rId3">
            <a:alphaModFix/>
          </a:blip>
          <a:stretch>
            <a:fillRect/>
          </a:stretch>
        </p:blipFill>
        <p:spPr>
          <a:xfrm>
            <a:off x="109313" y="2588563"/>
            <a:ext cx="8905875" cy="20859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5"/>
          <p:cNvSpPr txBox="1"/>
          <p:nvPr>
            <p:ph type="title"/>
          </p:nvPr>
        </p:nvSpPr>
        <p:spPr>
          <a:xfrm>
            <a:off x="311700" y="392575"/>
            <a:ext cx="8520600" cy="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Throughput</a:t>
            </a:r>
            <a:endParaRPr/>
          </a:p>
        </p:txBody>
      </p:sp>
      <p:sp>
        <p:nvSpPr>
          <p:cNvPr id="416" name="Google Shape;416;p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b="1" lang="en"/>
              <a:t>Assuming </a:t>
            </a:r>
            <a:r>
              <a:rPr b="1" lang="en" sz="1800"/>
              <a:t>R</a:t>
            </a:r>
            <a:r>
              <a:rPr b="1" baseline="-25000" lang="en" sz="1800"/>
              <a:t>s</a:t>
            </a:r>
            <a:r>
              <a:rPr b="1" lang="en" sz="1800"/>
              <a:t> &gt; R</a:t>
            </a:r>
            <a:r>
              <a:rPr b="1" baseline="-25000" lang="en" sz="1800"/>
              <a:t>c</a:t>
            </a:r>
            <a:r>
              <a:rPr b="1" lang="en" sz="1800"/>
              <a:t>,</a:t>
            </a:r>
            <a:r>
              <a:rPr b="1" baseline="-25000" lang="en" sz="1800"/>
              <a:t> </a:t>
            </a:r>
            <a:r>
              <a:rPr b="1" lang="en"/>
              <a:t>what is the average end-to-end throughput?</a:t>
            </a:r>
            <a:endParaRPr/>
          </a:p>
          <a:p>
            <a:pPr indent="-342900" lvl="1" marL="914400" rtl="0" algn="l">
              <a:spcBef>
                <a:spcPts val="0"/>
              </a:spcBef>
              <a:spcAft>
                <a:spcPts val="0"/>
              </a:spcAft>
              <a:buSzPts val="1800"/>
              <a:buChar char="○"/>
            </a:pPr>
            <a:r>
              <a:rPr lang="en"/>
              <a:t>Average throughput is </a:t>
            </a:r>
            <a:r>
              <a:rPr b="1" lang="en"/>
              <a:t>R</a:t>
            </a:r>
            <a:r>
              <a:rPr b="1" baseline="-25000" lang="en"/>
              <a:t>c</a:t>
            </a:r>
            <a:r>
              <a:rPr lang="en"/>
              <a:t>, as this pipe limits the network</a:t>
            </a:r>
            <a:endParaRPr b="1"/>
          </a:p>
        </p:txBody>
      </p:sp>
      <p:sp>
        <p:nvSpPr>
          <p:cNvPr id="417" name="Google Shape;417;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18" name="Google Shape;418;p55"/>
          <p:cNvPicPr preferRelativeResize="0"/>
          <p:nvPr/>
        </p:nvPicPr>
        <p:blipFill>
          <a:blip r:embed="rId3">
            <a:alphaModFix/>
          </a:blip>
          <a:stretch>
            <a:fillRect/>
          </a:stretch>
        </p:blipFill>
        <p:spPr>
          <a:xfrm>
            <a:off x="109313" y="2588563"/>
            <a:ext cx="8905875" cy="20859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pic>
        <p:nvPicPr>
          <p:cNvPr id="423" name="Google Shape;423;p56"/>
          <p:cNvPicPr preferRelativeResize="0"/>
          <p:nvPr/>
        </p:nvPicPr>
        <p:blipFill>
          <a:blip r:embed="rId3">
            <a:alphaModFix/>
          </a:blip>
          <a:stretch>
            <a:fillRect/>
          </a:stretch>
        </p:blipFill>
        <p:spPr>
          <a:xfrm>
            <a:off x="5966446" y="1657504"/>
            <a:ext cx="3177550" cy="3343100"/>
          </a:xfrm>
          <a:prstGeom prst="rect">
            <a:avLst/>
          </a:prstGeom>
          <a:noFill/>
          <a:ln>
            <a:noFill/>
          </a:ln>
        </p:spPr>
      </p:pic>
      <p:sp>
        <p:nvSpPr>
          <p:cNvPr id="424" name="Google Shape;424;p56"/>
          <p:cNvSpPr txBox="1"/>
          <p:nvPr>
            <p:ph type="title"/>
          </p:nvPr>
        </p:nvSpPr>
        <p:spPr>
          <a:xfrm>
            <a:off x="311700" y="392575"/>
            <a:ext cx="8520600" cy="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Throughput: Bottlenecks</a:t>
            </a:r>
            <a:endParaRPr/>
          </a:p>
        </p:txBody>
      </p:sp>
      <p:sp>
        <p:nvSpPr>
          <p:cNvPr id="425" name="Google Shape;425;p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In reality, many packets share the network simultaneously</a:t>
            </a:r>
            <a:endParaRPr sz="2000"/>
          </a:p>
          <a:p>
            <a:pPr indent="-355600" lvl="0" marL="457200" rtl="0" algn="l">
              <a:spcBef>
                <a:spcPts val="0"/>
              </a:spcBef>
              <a:spcAft>
                <a:spcPts val="0"/>
              </a:spcAft>
              <a:buSzPts val="2000"/>
              <a:buChar char="●"/>
            </a:pPr>
            <a:r>
              <a:rPr lang="en" sz="2000"/>
              <a:t>The bottleneck link is the link on the </a:t>
            </a:r>
            <a:br>
              <a:rPr lang="en" sz="2000"/>
            </a:br>
            <a:r>
              <a:rPr lang="en" sz="2000"/>
              <a:t>end-to-end path that constrains throughput</a:t>
            </a:r>
            <a:endParaRPr sz="2000"/>
          </a:p>
        </p:txBody>
      </p:sp>
      <p:sp>
        <p:nvSpPr>
          <p:cNvPr id="426" name="Google Shape;426;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p57"/>
          <p:cNvPicPr preferRelativeResize="0"/>
          <p:nvPr/>
        </p:nvPicPr>
        <p:blipFill>
          <a:blip r:embed="rId3">
            <a:alphaModFix/>
          </a:blip>
          <a:stretch>
            <a:fillRect/>
          </a:stretch>
        </p:blipFill>
        <p:spPr>
          <a:xfrm>
            <a:off x="5966446" y="1657504"/>
            <a:ext cx="3177550" cy="3343100"/>
          </a:xfrm>
          <a:prstGeom prst="rect">
            <a:avLst/>
          </a:prstGeom>
          <a:noFill/>
          <a:ln>
            <a:noFill/>
          </a:ln>
        </p:spPr>
      </p:pic>
      <p:sp>
        <p:nvSpPr>
          <p:cNvPr id="432" name="Google Shape;432;p57"/>
          <p:cNvSpPr txBox="1"/>
          <p:nvPr>
            <p:ph type="title"/>
          </p:nvPr>
        </p:nvSpPr>
        <p:spPr>
          <a:xfrm>
            <a:off x="311700" y="392575"/>
            <a:ext cx="8520600" cy="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Throughput: Bottlenecks</a:t>
            </a:r>
            <a:endParaRPr/>
          </a:p>
        </p:txBody>
      </p:sp>
      <p:sp>
        <p:nvSpPr>
          <p:cNvPr id="433" name="Google Shape;433;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In reality, many packets share the network simultaneously</a:t>
            </a:r>
            <a:endParaRPr sz="2000"/>
          </a:p>
          <a:p>
            <a:pPr indent="-355600" lvl="0" marL="457200" rtl="0" algn="l">
              <a:spcBef>
                <a:spcPts val="0"/>
              </a:spcBef>
              <a:spcAft>
                <a:spcPts val="0"/>
              </a:spcAft>
              <a:buSzPts val="2000"/>
              <a:buChar char="●"/>
            </a:pPr>
            <a:r>
              <a:rPr lang="en" sz="2000"/>
              <a:t>The bottleneck link is the link on the </a:t>
            </a:r>
            <a:br>
              <a:rPr lang="en" sz="2000"/>
            </a:br>
            <a:r>
              <a:rPr lang="en" sz="2000"/>
              <a:t>end-to-end path that constrains throughput</a:t>
            </a:r>
            <a:endParaRPr sz="2000"/>
          </a:p>
          <a:p>
            <a:pPr indent="-355600" lvl="0" marL="457200" rtl="0" algn="l">
              <a:spcBef>
                <a:spcPts val="0"/>
              </a:spcBef>
              <a:spcAft>
                <a:spcPts val="0"/>
              </a:spcAft>
              <a:buSzPts val="2000"/>
              <a:buChar char="●"/>
            </a:pPr>
            <a:r>
              <a:rPr lang="en" sz="2000"/>
              <a:t>Assume 10 connections are fairly sharing </a:t>
            </a:r>
            <a:r>
              <a:rPr b="1" lang="en" sz="2000"/>
              <a:t>R</a:t>
            </a:r>
            <a:endParaRPr b="1" sz="2000"/>
          </a:p>
          <a:p>
            <a:pPr indent="-342900" lvl="1" marL="914400" rtl="0" algn="l">
              <a:spcBef>
                <a:spcPts val="0"/>
              </a:spcBef>
              <a:spcAft>
                <a:spcPts val="0"/>
              </a:spcAft>
              <a:buSzPts val="1800"/>
              <a:buChar char="○"/>
            </a:pPr>
            <a:r>
              <a:rPr lang="en" sz="1800"/>
              <a:t>Each can use R/10 bits/sec</a:t>
            </a:r>
            <a:endParaRPr sz="1800"/>
          </a:p>
          <a:p>
            <a:pPr indent="-355600" lvl="0" marL="457200" rtl="0" algn="l">
              <a:spcBef>
                <a:spcPts val="0"/>
              </a:spcBef>
              <a:spcAft>
                <a:spcPts val="0"/>
              </a:spcAft>
              <a:buSzPts val="2000"/>
              <a:buChar char="●"/>
            </a:pPr>
            <a:r>
              <a:rPr b="1" lang="en" sz="2000"/>
              <a:t>What is per-connection end-to-end throughput?</a:t>
            </a:r>
            <a:endParaRPr b="1" sz="2000"/>
          </a:p>
        </p:txBody>
      </p:sp>
      <p:sp>
        <p:nvSpPr>
          <p:cNvPr id="434" name="Google Shape;434;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pic>
        <p:nvPicPr>
          <p:cNvPr id="439" name="Google Shape;439;p58"/>
          <p:cNvPicPr preferRelativeResize="0"/>
          <p:nvPr/>
        </p:nvPicPr>
        <p:blipFill>
          <a:blip r:embed="rId3">
            <a:alphaModFix/>
          </a:blip>
          <a:stretch>
            <a:fillRect/>
          </a:stretch>
        </p:blipFill>
        <p:spPr>
          <a:xfrm>
            <a:off x="5966446" y="1657504"/>
            <a:ext cx="3177550" cy="3343100"/>
          </a:xfrm>
          <a:prstGeom prst="rect">
            <a:avLst/>
          </a:prstGeom>
          <a:noFill/>
          <a:ln>
            <a:noFill/>
          </a:ln>
        </p:spPr>
      </p:pic>
      <p:sp>
        <p:nvSpPr>
          <p:cNvPr id="440" name="Google Shape;440;p58"/>
          <p:cNvSpPr txBox="1"/>
          <p:nvPr>
            <p:ph type="title"/>
          </p:nvPr>
        </p:nvSpPr>
        <p:spPr>
          <a:xfrm>
            <a:off x="311700" y="392575"/>
            <a:ext cx="8520600" cy="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Throughput: Bottlenecks</a:t>
            </a:r>
            <a:endParaRPr/>
          </a:p>
        </p:txBody>
      </p:sp>
      <p:sp>
        <p:nvSpPr>
          <p:cNvPr id="441" name="Google Shape;441;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In reality, many packets share the network simultaneously</a:t>
            </a:r>
            <a:endParaRPr sz="2000"/>
          </a:p>
          <a:p>
            <a:pPr indent="-355600" lvl="0" marL="457200" rtl="0" algn="l">
              <a:spcBef>
                <a:spcPts val="0"/>
              </a:spcBef>
              <a:spcAft>
                <a:spcPts val="0"/>
              </a:spcAft>
              <a:buSzPts val="2000"/>
              <a:buChar char="●"/>
            </a:pPr>
            <a:r>
              <a:rPr lang="en" sz="2000"/>
              <a:t>The bottleneck link is the link on the </a:t>
            </a:r>
            <a:br>
              <a:rPr lang="en" sz="2000"/>
            </a:br>
            <a:r>
              <a:rPr lang="en" sz="2000"/>
              <a:t>end-to-end path that constrains throughput</a:t>
            </a:r>
            <a:endParaRPr sz="2000"/>
          </a:p>
          <a:p>
            <a:pPr indent="-355600" lvl="0" marL="457200" rtl="0" algn="l">
              <a:spcBef>
                <a:spcPts val="0"/>
              </a:spcBef>
              <a:spcAft>
                <a:spcPts val="0"/>
              </a:spcAft>
              <a:buSzPts val="2000"/>
              <a:buChar char="●"/>
            </a:pPr>
            <a:r>
              <a:rPr lang="en" sz="2000"/>
              <a:t>Assume 10 connections are fairly sharing </a:t>
            </a:r>
            <a:r>
              <a:rPr b="1" lang="en" sz="2000"/>
              <a:t>R</a:t>
            </a:r>
            <a:endParaRPr b="1" sz="2000"/>
          </a:p>
          <a:p>
            <a:pPr indent="-342900" lvl="1" marL="914400" rtl="0" algn="l">
              <a:spcBef>
                <a:spcPts val="0"/>
              </a:spcBef>
              <a:spcAft>
                <a:spcPts val="0"/>
              </a:spcAft>
              <a:buSzPts val="1800"/>
              <a:buChar char="○"/>
            </a:pPr>
            <a:r>
              <a:rPr lang="en" sz="1800"/>
              <a:t>Each can use R/10 bits/sec</a:t>
            </a:r>
            <a:endParaRPr sz="1800"/>
          </a:p>
          <a:p>
            <a:pPr indent="-355600" lvl="0" marL="457200" rtl="0" algn="l">
              <a:spcBef>
                <a:spcPts val="0"/>
              </a:spcBef>
              <a:spcAft>
                <a:spcPts val="0"/>
              </a:spcAft>
              <a:buSzPts val="2000"/>
              <a:buChar char="●"/>
            </a:pPr>
            <a:r>
              <a:rPr b="1" lang="en" sz="2000"/>
              <a:t>What is per-connection end-to-end throughput?</a:t>
            </a:r>
            <a:endParaRPr b="1" sz="2000"/>
          </a:p>
          <a:p>
            <a:pPr indent="-355600" lvl="1" marL="914400" rtl="0" algn="l">
              <a:spcBef>
                <a:spcPts val="0"/>
              </a:spcBef>
              <a:spcAft>
                <a:spcPts val="0"/>
              </a:spcAft>
              <a:buSzPts val="2000"/>
              <a:buChar char="○"/>
            </a:pPr>
            <a:r>
              <a:rPr lang="en"/>
              <a:t>min(R</a:t>
            </a:r>
            <a:r>
              <a:rPr baseline="-25000" lang="en"/>
              <a:t>c</a:t>
            </a:r>
            <a:r>
              <a:rPr lang="en"/>
              <a:t>, R</a:t>
            </a:r>
            <a:r>
              <a:rPr baseline="-25000" lang="en"/>
              <a:t>s</a:t>
            </a:r>
            <a:r>
              <a:rPr lang="en"/>
              <a:t>, R/10)</a:t>
            </a:r>
            <a:endParaRPr/>
          </a:p>
          <a:p>
            <a:pPr indent="-355600" lvl="0" marL="457200" rtl="0" algn="l">
              <a:spcBef>
                <a:spcPts val="0"/>
              </a:spcBef>
              <a:spcAft>
                <a:spcPts val="0"/>
              </a:spcAft>
              <a:buSzPts val="2000"/>
              <a:buChar char="●"/>
            </a:pPr>
            <a:r>
              <a:rPr lang="en" sz="2000"/>
              <a:t>In practice, R</a:t>
            </a:r>
            <a:r>
              <a:rPr baseline="-25000" lang="en" sz="2000"/>
              <a:t>c</a:t>
            </a:r>
            <a:r>
              <a:rPr lang="en" sz="2000"/>
              <a:t> or R</a:t>
            </a:r>
            <a:r>
              <a:rPr baseline="-25000" lang="en" sz="2000"/>
              <a:t>s</a:t>
            </a:r>
            <a:r>
              <a:rPr lang="en" sz="2000"/>
              <a:t> is usually the bottleneck</a:t>
            </a:r>
            <a:endParaRPr sz="2000"/>
          </a:p>
        </p:txBody>
      </p:sp>
      <p:sp>
        <p:nvSpPr>
          <p:cNvPr id="442" name="Google Shape;442;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9"/>
          <p:cNvSpPr txBox="1"/>
          <p:nvPr>
            <p:ph type="title"/>
          </p:nvPr>
        </p:nvSpPr>
        <p:spPr>
          <a:xfrm>
            <a:off x="311700" y="392575"/>
            <a:ext cx="8520600" cy="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Throughput</a:t>
            </a:r>
            <a:endParaRPr/>
          </a:p>
        </p:txBody>
      </p:sp>
      <p:sp>
        <p:nvSpPr>
          <p:cNvPr id="448" name="Google Shape;448;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marR="0" rtl="0" algn="l">
              <a:lnSpc>
                <a:spcPct val="115000"/>
              </a:lnSpc>
              <a:spcBef>
                <a:spcPts val="0"/>
              </a:spcBef>
              <a:spcAft>
                <a:spcPts val="0"/>
              </a:spcAft>
              <a:buClr>
                <a:srgbClr val="000000"/>
              </a:buClr>
              <a:buSzPts val="2000"/>
              <a:buFont typeface="Proxima Nova"/>
              <a:buChar char="●"/>
            </a:pPr>
            <a:r>
              <a:rPr lang="en"/>
              <a:t>IPoAC has very high propagation delay.</a:t>
            </a:r>
            <a:endParaRPr/>
          </a:p>
          <a:p>
            <a:pPr indent="-355600" lvl="0" marL="457200" marR="0" rtl="0" algn="l">
              <a:lnSpc>
                <a:spcPct val="115000"/>
              </a:lnSpc>
              <a:spcBef>
                <a:spcPts val="0"/>
              </a:spcBef>
              <a:spcAft>
                <a:spcPts val="0"/>
              </a:spcAft>
              <a:buClr>
                <a:srgbClr val="000000"/>
              </a:buClr>
              <a:buSzPts val="2000"/>
              <a:buChar char="●"/>
            </a:pPr>
            <a:r>
              <a:rPr b="1" lang="en"/>
              <a:t>Does that mean it also has low throughput? </a:t>
            </a:r>
            <a:endParaRPr b="1"/>
          </a:p>
        </p:txBody>
      </p:sp>
      <p:sp>
        <p:nvSpPr>
          <p:cNvPr id="449" name="Google Shape;449;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50" name="Google Shape;450;p59"/>
          <p:cNvPicPr preferRelativeResize="0"/>
          <p:nvPr/>
        </p:nvPicPr>
        <p:blipFill>
          <a:blip r:embed="rId3">
            <a:alphaModFix/>
          </a:blip>
          <a:stretch>
            <a:fillRect/>
          </a:stretch>
        </p:blipFill>
        <p:spPr>
          <a:xfrm rot="10800000">
            <a:off x="6567450" y="0"/>
            <a:ext cx="2264850" cy="18949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0"/>
          <p:cNvSpPr txBox="1"/>
          <p:nvPr>
            <p:ph type="title"/>
          </p:nvPr>
        </p:nvSpPr>
        <p:spPr>
          <a:xfrm>
            <a:off x="311700" y="392575"/>
            <a:ext cx="8520600" cy="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Throughput</a:t>
            </a:r>
            <a:endParaRPr/>
          </a:p>
        </p:txBody>
      </p:sp>
      <p:sp>
        <p:nvSpPr>
          <p:cNvPr id="456" name="Google Shape;456;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marR="0" rtl="0" algn="l">
              <a:lnSpc>
                <a:spcPct val="115000"/>
              </a:lnSpc>
              <a:spcBef>
                <a:spcPts val="0"/>
              </a:spcBef>
              <a:spcAft>
                <a:spcPts val="0"/>
              </a:spcAft>
              <a:buClr>
                <a:srgbClr val="000000"/>
              </a:buClr>
              <a:buSzPts val="2000"/>
              <a:buFont typeface="Proxima Nova"/>
              <a:buChar char="●"/>
            </a:pPr>
            <a:r>
              <a:rPr lang="en"/>
              <a:t>IPoAC has very high propagation delay.</a:t>
            </a:r>
            <a:endParaRPr/>
          </a:p>
          <a:p>
            <a:pPr indent="-355600" lvl="0" marL="457200" marR="0" rtl="0" algn="l">
              <a:lnSpc>
                <a:spcPct val="115000"/>
              </a:lnSpc>
              <a:spcBef>
                <a:spcPts val="0"/>
              </a:spcBef>
              <a:spcAft>
                <a:spcPts val="0"/>
              </a:spcAft>
              <a:buClr>
                <a:srgbClr val="000000"/>
              </a:buClr>
              <a:buSzPts val="2000"/>
              <a:buChar char="●"/>
            </a:pPr>
            <a:r>
              <a:rPr b="1" lang="en"/>
              <a:t>Does that mean it also has low throughput?</a:t>
            </a:r>
            <a:endParaRPr b="1"/>
          </a:p>
          <a:p>
            <a:pPr indent="-355600" lvl="1" marL="914400" marR="0" rtl="0" algn="l">
              <a:lnSpc>
                <a:spcPct val="115000"/>
              </a:lnSpc>
              <a:spcBef>
                <a:spcPts val="0"/>
              </a:spcBef>
              <a:spcAft>
                <a:spcPts val="0"/>
              </a:spcAft>
              <a:buClr>
                <a:srgbClr val="000000"/>
              </a:buClr>
              <a:buSzPts val="2000"/>
              <a:buFont typeface="Proxima Nova"/>
              <a:buChar char="○"/>
            </a:pPr>
            <a:r>
              <a:rPr lang="en"/>
              <a:t>Not necessarily!</a:t>
            </a:r>
            <a:endParaRPr/>
          </a:p>
          <a:p>
            <a:pPr indent="-355600" lvl="0" marL="457200" marR="0" rtl="0" algn="l">
              <a:lnSpc>
                <a:spcPct val="115000"/>
              </a:lnSpc>
              <a:spcBef>
                <a:spcPts val="0"/>
              </a:spcBef>
              <a:spcAft>
                <a:spcPts val="0"/>
              </a:spcAft>
              <a:buClr>
                <a:srgbClr val="000000"/>
              </a:buClr>
              <a:buSzPts val="2000"/>
              <a:buFont typeface="Proxima Nova"/>
              <a:buChar char="●"/>
            </a:pPr>
            <a:r>
              <a:rPr lang="en"/>
              <a:t>If the pigeons carry high density SD cards, they could actually have very high throughput </a:t>
            </a:r>
            <a:endParaRPr/>
          </a:p>
          <a:p>
            <a:pPr indent="-342900" lvl="1" marL="914400" marR="0" rtl="0" algn="l">
              <a:lnSpc>
                <a:spcPct val="115000"/>
              </a:lnSpc>
              <a:spcBef>
                <a:spcPts val="0"/>
              </a:spcBef>
              <a:spcAft>
                <a:spcPts val="0"/>
              </a:spcAft>
              <a:buSzPts val="1800"/>
              <a:buChar char="○"/>
            </a:pPr>
            <a:r>
              <a:rPr lang="en"/>
              <a:t>Latency and throughput are not </a:t>
            </a:r>
            <a:r>
              <a:rPr i="1" lang="en"/>
              <a:t>necessarily</a:t>
            </a:r>
            <a:r>
              <a:rPr lang="en"/>
              <a:t> related to each other</a:t>
            </a:r>
            <a:endParaRPr/>
          </a:p>
        </p:txBody>
      </p:sp>
      <p:sp>
        <p:nvSpPr>
          <p:cNvPr id="457" name="Google Shape;457;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458" name="Google Shape;458;p60"/>
          <p:cNvGrpSpPr/>
          <p:nvPr/>
        </p:nvGrpSpPr>
        <p:grpSpPr>
          <a:xfrm rot="10800000">
            <a:off x="6567450" y="0"/>
            <a:ext cx="2264850" cy="1894975"/>
            <a:chOff x="6473400" y="3248525"/>
            <a:chExt cx="2264850" cy="1894975"/>
          </a:xfrm>
        </p:grpSpPr>
        <p:pic>
          <p:nvPicPr>
            <p:cNvPr id="459" name="Google Shape;459;p60"/>
            <p:cNvPicPr preferRelativeResize="0"/>
            <p:nvPr/>
          </p:nvPicPr>
          <p:blipFill>
            <a:blip r:embed="rId3">
              <a:alphaModFix/>
            </a:blip>
            <a:stretch>
              <a:fillRect/>
            </a:stretch>
          </p:blipFill>
          <p:spPr>
            <a:xfrm>
              <a:off x="6473400" y="3248525"/>
              <a:ext cx="2264850" cy="1894975"/>
            </a:xfrm>
            <a:prstGeom prst="rect">
              <a:avLst/>
            </a:prstGeom>
            <a:noFill/>
            <a:ln>
              <a:noFill/>
            </a:ln>
          </p:spPr>
        </p:pic>
        <p:pic>
          <p:nvPicPr>
            <p:cNvPr id="460" name="Google Shape;460;p60"/>
            <p:cNvPicPr preferRelativeResize="0"/>
            <p:nvPr/>
          </p:nvPicPr>
          <p:blipFill>
            <a:blip r:embed="rId4">
              <a:alphaModFix/>
            </a:blip>
            <a:stretch>
              <a:fillRect/>
            </a:stretch>
          </p:blipFill>
          <p:spPr>
            <a:xfrm rot="-10230840">
              <a:off x="7121315" y="3576710"/>
              <a:ext cx="796117" cy="796104"/>
            </a:xfrm>
            <a:prstGeom prst="rect">
              <a:avLst/>
            </a:prstGeom>
            <a:noFill/>
            <a:ln>
              <a:noFill/>
            </a:ln>
          </p:spPr>
        </p:pic>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1"/>
          <p:cNvSpPr txBox="1"/>
          <p:nvPr>
            <p:ph type="title"/>
          </p:nvPr>
        </p:nvSpPr>
        <p:spPr>
          <a:xfrm>
            <a:off x="311700" y="392575"/>
            <a:ext cx="8520600" cy="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a:t>
            </a:r>
            <a:endParaRPr/>
          </a:p>
        </p:txBody>
      </p:sp>
      <p:sp>
        <p:nvSpPr>
          <p:cNvPr id="466" name="Google Shape;466;p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Throughput is a measure of how much data is transmitted per second</a:t>
            </a:r>
            <a:endParaRPr/>
          </a:p>
          <a:p>
            <a:pPr indent="-342900" lvl="1" marL="914400" rtl="0" algn="l">
              <a:spcBef>
                <a:spcPts val="0"/>
              </a:spcBef>
              <a:spcAft>
                <a:spcPts val="0"/>
              </a:spcAft>
              <a:buSzPts val="1800"/>
              <a:buChar char="○"/>
            </a:pPr>
            <a:r>
              <a:rPr lang="en"/>
              <a:t>Bandwidth is the theoretical maximum throughput</a:t>
            </a:r>
            <a:endParaRPr/>
          </a:p>
          <a:p>
            <a:pPr indent="-342900" lvl="1" marL="914400" rtl="0" algn="l">
              <a:spcBef>
                <a:spcPts val="0"/>
              </a:spcBef>
              <a:spcAft>
                <a:spcPts val="0"/>
              </a:spcAft>
              <a:buSzPts val="1800"/>
              <a:buChar char="○"/>
            </a:pPr>
            <a:r>
              <a:rPr lang="en"/>
              <a:t>Goodput is the amount of </a:t>
            </a:r>
            <a:r>
              <a:rPr i="1" lang="en"/>
              <a:t>useful </a:t>
            </a:r>
            <a:r>
              <a:rPr lang="en"/>
              <a:t>data transmitted per second. This ignores errors, retransmitted data, etc</a:t>
            </a:r>
            <a:endParaRPr/>
          </a:p>
          <a:p>
            <a:pPr indent="-355600" lvl="0" marL="457200" rtl="0" algn="l">
              <a:spcBef>
                <a:spcPts val="0"/>
              </a:spcBef>
              <a:spcAft>
                <a:spcPts val="0"/>
              </a:spcAft>
              <a:buSzPts val="2000"/>
              <a:buChar char="●"/>
            </a:pPr>
            <a:r>
              <a:rPr lang="en"/>
              <a:t>The maximum throughput between two edge nodes is limited by the connecting link with the lowest throughput</a:t>
            </a:r>
            <a:endParaRPr/>
          </a:p>
          <a:p>
            <a:pPr indent="-355600" lvl="0" marL="457200" rtl="0" algn="l">
              <a:spcBef>
                <a:spcPts val="0"/>
              </a:spcBef>
              <a:spcAft>
                <a:spcPts val="0"/>
              </a:spcAft>
              <a:buSzPts val="2000"/>
              <a:buChar char="●"/>
            </a:pPr>
            <a:r>
              <a:rPr lang="en"/>
              <a:t>Throughput is not necessarily correlated with latency</a:t>
            </a:r>
            <a:endParaRPr/>
          </a:p>
        </p:txBody>
      </p:sp>
      <p:sp>
        <p:nvSpPr>
          <p:cNvPr id="467" name="Google Shape;467;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2"/>
          <p:cNvSpPr txBox="1"/>
          <p:nvPr>
            <p:ph type="title"/>
          </p:nvPr>
        </p:nvSpPr>
        <p:spPr>
          <a:xfrm>
            <a:off x="311700" y="392575"/>
            <a:ext cx="8520600" cy="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Errors</a:t>
            </a:r>
            <a:endParaRPr/>
          </a:p>
        </p:txBody>
      </p:sp>
      <p:sp>
        <p:nvSpPr>
          <p:cNvPr id="473" name="Google Shape;473;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Sources of error in a network</a:t>
            </a:r>
            <a:endParaRPr/>
          </a:p>
          <a:p>
            <a:pPr indent="-342900" lvl="1" marL="914400" rtl="0" algn="l">
              <a:spcBef>
                <a:spcPts val="0"/>
              </a:spcBef>
              <a:spcAft>
                <a:spcPts val="0"/>
              </a:spcAft>
              <a:buSzPts val="1800"/>
              <a:buChar char="○"/>
            </a:pPr>
            <a:r>
              <a:rPr lang="en"/>
              <a:t>Corrupted packets</a:t>
            </a:r>
            <a:endParaRPr/>
          </a:p>
          <a:p>
            <a:pPr indent="-342900" lvl="1" marL="914400" rtl="0" algn="l">
              <a:spcBef>
                <a:spcPts val="0"/>
              </a:spcBef>
              <a:spcAft>
                <a:spcPts val="0"/>
              </a:spcAft>
              <a:buSzPts val="1800"/>
              <a:buChar char="○"/>
            </a:pPr>
            <a:r>
              <a:rPr lang="en"/>
              <a:t>Dropped packets</a:t>
            </a:r>
            <a:endParaRPr/>
          </a:p>
          <a:p>
            <a:pPr indent="-342900" lvl="1" marL="914400" rtl="0" algn="l">
              <a:spcBef>
                <a:spcPts val="0"/>
              </a:spcBef>
              <a:spcAft>
                <a:spcPts val="0"/>
              </a:spcAft>
              <a:buSzPts val="1800"/>
              <a:buChar char="○"/>
            </a:pPr>
            <a:r>
              <a:rPr lang="en"/>
              <a:t>Misordered packets</a:t>
            </a:r>
            <a:endParaRPr/>
          </a:p>
          <a:p>
            <a:pPr indent="-342900" lvl="1" marL="914400" rtl="0" algn="l">
              <a:spcBef>
                <a:spcPts val="0"/>
              </a:spcBef>
              <a:spcAft>
                <a:spcPts val="0"/>
              </a:spcAft>
              <a:buSzPts val="1800"/>
              <a:buChar char="○"/>
            </a:pPr>
            <a:r>
              <a:rPr lang="en"/>
              <a:t>Collisions</a:t>
            </a:r>
            <a:endParaRPr/>
          </a:p>
        </p:txBody>
      </p:sp>
      <p:sp>
        <p:nvSpPr>
          <p:cNvPr id="474" name="Google Shape;474;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3"/>
          <p:cNvSpPr txBox="1"/>
          <p:nvPr>
            <p:ph type="title"/>
          </p:nvPr>
        </p:nvSpPr>
        <p:spPr>
          <a:xfrm>
            <a:off x="311700" y="392575"/>
            <a:ext cx="8520600" cy="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Corrupted Packets</a:t>
            </a:r>
            <a:endParaRPr/>
          </a:p>
        </p:txBody>
      </p:sp>
      <p:sp>
        <p:nvSpPr>
          <p:cNvPr id="480" name="Google Shape;480;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Packets may sometimes be corrupted in flight</a:t>
            </a:r>
            <a:endParaRPr/>
          </a:p>
          <a:p>
            <a:pPr indent="-342900" lvl="1" marL="914400" rtl="0" algn="l">
              <a:spcBef>
                <a:spcPts val="0"/>
              </a:spcBef>
              <a:spcAft>
                <a:spcPts val="0"/>
              </a:spcAft>
              <a:buSzPts val="1800"/>
              <a:buChar char="○"/>
            </a:pPr>
            <a:r>
              <a:rPr lang="en"/>
              <a:t>E.g. bits that are transmitted are received differently</a:t>
            </a:r>
            <a:endParaRPr/>
          </a:p>
          <a:p>
            <a:pPr indent="-342900" lvl="1" marL="914400" rtl="0" algn="l">
              <a:spcBef>
                <a:spcPts val="0"/>
              </a:spcBef>
              <a:spcAft>
                <a:spcPts val="0"/>
              </a:spcAft>
              <a:buSzPts val="1800"/>
              <a:buChar char="○"/>
            </a:pPr>
            <a:r>
              <a:rPr lang="en"/>
              <a:t>Ex. 010101 → 0</a:t>
            </a:r>
            <a:r>
              <a:rPr b="1" lang="en"/>
              <a:t>0</a:t>
            </a:r>
            <a:r>
              <a:rPr lang="en"/>
              <a:t>0101</a:t>
            </a:r>
            <a:endParaRPr/>
          </a:p>
          <a:p>
            <a:pPr indent="-355600" lvl="0" marL="457200" rtl="0" algn="l">
              <a:spcBef>
                <a:spcPts val="0"/>
              </a:spcBef>
              <a:spcAft>
                <a:spcPts val="0"/>
              </a:spcAft>
              <a:buSzPts val="2000"/>
              <a:buChar char="●"/>
            </a:pPr>
            <a:r>
              <a:rPr lang="en"/>
              <a:t>If this happens, it’s usually not possible to tell which bit(s) were flipped, so we have to throw away the packet</a:t>
            </a:r>
            <a:endParaRPr/>
          </a:p>
        </p:txBody>
      </p:sp>
      <p:sp>
        <p:nvSpPr>
          <p:cNvPr id="481" name="Google Shape;481;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392575"/>
            <a:ext cx="8520600" cy="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causes latency?</a:t>
            </a:r>
            <a:endParaRPr/>
          </a:p>
        </p:txBody>
      </p:sp>
      <p:sp>
        <p:nvSpPr>
          <p:cNvPr id="96" name="Google Shape;9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7" name="Google Shape;97;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Latency is the delay between when data is sent and received</a:t>
            </a:r>
            <a:endParaRPr/>
          </a:p>
          <a:p>
            <a:pPr indent="-355600" lvl="0" marL="457200" rtl="0" algn="l">
              <a:spcBef>
                <a:spcPts val="0"/>
              </a:spcBef>
              <a:spcAft>
                <a:spcPts val="0"/>
              </a:spcAft>
              <a:buSzPts val="2000"/>
              <a:buChar char="●"/>
            </a:pPr>
            <a:r>
              <a:rPr lang="en"/>
              <a:t>Four sources of latency in the network</a:t>
            </a:r>
            <a:endParaRPr/>
          </a:p>
          <a:p>
            <a:pPr indent="-342900" lvl="1" marL="914400" rtl="0" algn="l">
              <a:spcBef>
                <a:spcPts val="0"/>
              </a:spcBef>
              <a:spcAft>
                <a:spcPts val="0"/>
              </a:spcAft>
              <a:buSzPts val="1800"/>
              <a:buChar char="○"/>
            </a:pPr>
            <a:r>
              <a:rPr lang="en"/>
              <a:t>Transmission/Bandwidth delay</a:t>
            </a:r>
            <a:endParaRPr/>
          </a:p>
          <a:p>
            <a:pPr indent="-342900" lvl="1" marL="914400" rtl="0" algn="l">
              <a:spcBef>
                <a:spcPts val="0"/>
              </a:spcBef>
              <a:spcAft>
                <a:spcPts val="0"/>
              </a:spcAft>
              <a:buSzPts val="1800"/>
              <a:buChar char="○"/>
            </a:pPr>
            <a:r>
              <a:rPr lang="en"/>
              <a:t>Propagation delay</a:t>
            </a:r>
            <a:endParaRPr/>
          </a:p>
          <a:p>
            <a:pPr indent="-342900" lvl="1" marL="914400" rtl="0" algn="l">
              <a:spcBef>
                <a:spcPts val="0"/>
              </a:spcBef>
              <a:spcAft>
                <a:spcPts val="0"/>
              </a:spcAft>
              <a:buSzPts val="1800"/>
              <a:buChar char="○"/>
            </a:pPr>
            <a:r>
              <a:rPr lang="en"/>
              <a:t>Processing/Store-and-forward delay</a:t>
            </a:r>
            <a:endParaRPr/>
          </a:p>
          <a:p>
            <a:pPr indent="-342900" lvl="1" marL="914400" rtl="0" algn="l">
              <a:spcBef>
                <a:spcPts val="0"/>
              </a:spcBef>
              <a:spcAft>
                <a:spcPts val="0"/>
              </a:spcAft>
              <a:buSzPts val="1800"/>
              <a:buChar char="○"/>
            </a:pPr>
            <a:r>
              <a:rPr lang="en"/>
              <a:t>Queuing delay</a:t>
            </a:r>
            <a:endParaRPr baseline="-250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pic>
        <p:nvPicPr>
          <p:cNvPr id="486" name="Google Shape;486;p64"/>
          <p:cNvPicPr preferRelativeResize="0"/>
          <p:nvPr/>
        </p:nvPicPr>
        <p:blipFill rotWithShape="1">
          <a:blip r:embed="rId3">
            <a:alphaModFix/>
          </a:blip>
          <a:srcRect b="6384" l="0" r="0" t="0"/>
          <a:stretch/>
        </p:blipFill>
        <p:spPr>
          <a:xfrm>
            <a:off x="4128425" y="3217450"/>
            <a:ext cx="4849550" cy="1769750"/>
          </a:xfrm>
          <a:prstGeom prst="rect">
            <a:avLst/>
          </a:prstGeom>
          <a:noFill/>
          <a:ln>
            <a:noFill/>
          </a:ln>
        </p:spPr>
      </p:pic>
      <p:sp>
        <p:nvSpPr>
          <p:cNvPr id="487" name="Google Shape;487;p64"/>
          <p:cNvSpPr txBox="1"/>
          <p:nvPr>
            <p:ph type="title"/>
          </p:nvPr>
        </p:nvSpPr>
        <p:spPr>
          <a:xfrm>
            <a:off x="311700" y="392575"/>
            <a:ext cx="8520600" cy="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Dropped packets</a:t>
            </a:r>
            <a:endParaRPr/>
          </a:p>
        </p:txBody>
      </p:sp>
      <p:sp>
        <p:nvSpPr>
          <p:cNvPr id="488" name="Google Shape;488;p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Packet queues have finite capacity</a:t>
            </a:r>
            <a:endParaRPr/>
          </a:p>
          <a:p>
            <a:pPr indent="-355600" lvl="0" marL="457200" rtl="0" algn="l">
              <a:spcBef>
                <a:spcPts val="0"/>
              </a:spcBef>
              <a:spcAft>
                <a:spcPts val="0"/>
              </a:spcAft>
              <a:buSzPts val="2000"/>
              <a:buChar char="●"/>
            </a:pPr>
            <a:r>
              <a:rPr lang="en"/>
              <a:t>Possible to have a packet arrive but not have space for it</a:t>
            </a:r>
            <a:endParaRPr/>
          </a:p>
          <a:p>
            <a:pPr indent="-342900" lvl="1" marL="914400" rtl="0" algn="l">
              <a:spcBef>
                <a:spcPts val="0"/>
              </a:spcBef>
              <a:spcAft>
                <a:spcPts val="0"/>
              </a:spcAft>
              <a:buSzPts val="1800"/>
              <a:buChar char="○"/>
            </a:pPr>
            <a:r>
              <a:rPr lang="en"/>
              <a:t>The packet is then dropped (i.e. lost)</a:t>
            </a:r>
            <a:endParaRPr/>
          </a:p>
          <a:p>
            <a:pPr indent="-355600" lvl="0" marL="457200" rtl="0" algn="l">
              <a:spcBef>
                <a:spcPts val="0"/>
              </a:spcBef>
              <a:spcAft>
                <a:spcPts val="0"/>
              </a:spcAft>
              <a:buSzPts val="2000"/>
              <a:buChar char="●"/>
            </a:pPr>
            <a:r>
              <a:rPr lang="en"/>
              <a:t>Lost packets may be retransmitted from the previous node, by the origin node, or not at all</a:t>
            </a:r>
            <a:endParaRPr/>
          </a:p>
          <a:p>
            <a:pPr indent="-355600" lvl="0" marL="457200" rtl="0" algn="l">
              <a:spcBef>
                <a:spcPts val="0"/>
              </a:spcBef>
              <a:spcAft>
                <a:spcPts val="0"/>
              </a:spcAft>
              <a:buSzPts val="2000"/>
              <a:buChar char="●"/>
            </a:pPr>
            <a:r>
              <a:rPr lang="en"/>
              <a:t>Corrupted packets also get dropped, but not </a:t>
            </a:r>
            <a:br>
              <a:rPr lang="en"/>
            </a:br>
            <a:r>
              <a:rPr lang="en"/>
              <a:t>because of a buffer overflow</a:t>
            </a:r>
            <a:endParaRPr/>
          </a:p>
        </p:txBody>
      </p:sp>
      <p:sp>
        <p:nvSpPr>
          <p:cNvPr id="489" name="Google Shape;489;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5"/>
          <p:cNvSpPr txBox="1"/>
          <p:nvPr>
            <p:ph type="title"/>
          </p:nvPr>
        </p:nvSpPr>
        <p:spPr>
          <a:xfrm>
            <a:off x="311700" y="392575"/>
            <a:ext cx="8520600" cy="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Misordered Packets</a:t>
            </a:r>
            <a:endParaRPr/>
          </a:p>
        </p:txBody>
      </p:sp>
      <p:sp>
        <p:nvSpPr>
          <p:cNvPr id="495" name="Google Shape;495;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Applications want </a:t>
            </a:r>
            <a:r>
              <a:rPr b="1" lang="en"/>
              <a:t>data</a:t>
            </a:r>
            <a:r>
              <a:rPr lang="en"/>
              <a:t> sent, not packets</a:t>
            </a:r>
            <a:endParaRPr/>
          </a:p>
          <a:p>
            <a:pPr indent="-355600" lvl="0" marL="457200" rtl="0" algn="l">
              <a:spcBef>
                <a:spcPts val="0"/>
              </a:spcBef>
              <a:spcAft>
                <a:spcPts val="0"/>
              </a:spcAft>
              <a:buSzPts val="2000"/>
              <a:buChar char="●"/>
            </a:pPr>
            <a:r>
              <a:rPr lang="en"/>
              <a:t>Network system breaks data into packets for efficiency</a:t>
            </a:r>
            <a:endParaRPr/>
          </a:p>
          <a:p>
            <a:pPr indent="-342900" lvl="1" marL="914400" rtl="0" algn="l">
              <a:spcBef>
                <a:spcPts val="0"/>
              </a:spcBef>
              <a:spcAft>
                <a:spcPts val="0"/>
              </a:spcAft>
              <a:buSzPts val="1800"/>
              <a:buChar char="○"/>
            </a:pPr>
            <a:r>
              <a:rPr lang="en"/>
              <a:t>E.g. tearing up a book so that if fits in standard envelopes</a:t>
            </a:r>
            <a:endParaRPr/>
          </a:p>
          <a:p>
            <a:pPr indent="-355600" lvl="0" marL="457200" rtl="0" algn="l">
              <a:spcBef>
                <a:spcPts val="0"/>
              </a:spcBef>
              <a:spcAft>
                <a:spcPts val="0"/>
              </a:spcAft>
              <a:buSzPts val="2000"/>
              <a:buChar char="●"/>
            </a:pPr>
            <a:r>
              <a:rPr lang="en"/>
              <a:t>Packets need to be received in the same order they are sent, or the data can’t be reconstructed correctly</a:t>
            </a:r>
            <a:endParaRPr/>
          </a:p>
          <a:p>
            <a:pPr indent="-355600" lvl="0" marL="457200" rtl="0" algn="l">
              <a:spcBef>
                <a:spcPts val="0"/>
              </a:spcBef>
              <a:spcAft>
                <a:spcPts val="0"/>
              </a:spcAft>
              <a:buSzPts val="2000"/>
              <a:buChar char="●"/>
            </a:pPr>
            <a:r>
              <a:rPr lang="en"/>
              <a:t>If a packet is received out of order, the system may not know what to do with it, and may drop the packet</a:t>
            </a:r>
            <a:endParaRPr/>
          </a:p>
        </p:txBody>
      </p:sp>
      <p:sp>
        <p:nvSpPr>
          <p:cNvPr id="496" name="Google Shape;496;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66"/>
          <p:cNvSpPr txBox="1"/>
          <p:nvPr>
            <p:ph type="title"/>
          </p:nvPr>
        </p:nvSpPr>
        <p:spPr>
          <a:xfrm>
            <a:off x="311700" y="392575"/>
            <a:ext cx="8520600" cy="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Collisions</a:t>
            </a:r>
            <a:endParaRPr/>
          </a:p>
        </p:txBody>
      </p:sp>
      <p:sp>
        <p:nvSpPr>
          <p:cNvPr id="502" name="Google Shape;502;p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A collision occurs when two or more hosts attempt to transmit on the same media at the same time</a:t>
            </a:r>
            <a:endParaRPr/>
          </a:p>
          <a:p>
            <a:pPr indent="-342900" lvl="1" marL="914400" rtl="0" algn="l">
              <a:spcBef>
                <a:spcPts val="0"/>
              </a:spcBef>
              <a:spcAft>
                <a:spcPts val="0"/>
              </a:spcAft>
              <a:buSzPts val="1800"/>
              <a:buChar char="○"/>
            </a:pPr>
            <a:r>
              <a:rPr lang="en"/>
              <a:t>E.g. In cable internet, a single coaxial cable is shared by multiple homes. Each home taps into the same backbone cable, which connects to the ISP. As such, if multiple homes attempt to communicate to the ISP simultaneously, this means their signals are on the cable at the same time, and can’t be separated from each other</a:t>
            </a:r>
            <a:endParaRPr/>
          </a:p>
          <a:p>
            <a:pPr indent="-355600" lvl="0" marL="457200" rtl="0" algn="l">
              <a:spcBef>
                <a:spcPts val="0"/>
              </a:spcBef>
              <a:spcAft>
                <a:spcPts val="0"/>
              </a:spcAft>
              <a:buSzPts val="2000"/>
              <a:buChar char="●"/>
            </a:pPr>
            <a:r>
              <a:rPr lang="en"/>
              <a:t>When a collision happens, both packets are dropped and a mechanism is triggered to retransmit the packets, hopefully without a collision</a:t>
            </a:r>
            <a:endParaRPr/>
          </a:p>
          <a:p>
            <a:pPr indent="-355600" lvl="0" marL="457200" rtl="0" algn="l">
              <a:spcBef>
                <a:spcPts val="0"/>
              </a:spcBef>
              <a:spcAft>
                <a:spcPts val="0"/>
              </a:spcAft>
              <a:buSzPts val="2000"/>
              <a:buChar char="●"/>
            </a:pPr>
            <a:r>
              <a:rPr lang="en"/>
              <a:t>Collisions are impossible on non-shared media (e.g. Ethernet cables)</a:t>
            </a:r>
            <a:endParaRPr/>
          </a:p>
        </p:txBody>
      </p:sp>
      <p:sp>
        <p:nvSpPr>
          <p:cNvPr id="503" name="Google Shape;503;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7"/>
          <p:cNvSpPr txBox="1"/>
          <p:nvPr>
            <p:ph type="title"/>
          </p:nvPr>
        </p:nvSpPr>
        <p:spPr>
          <a:xfrm>
            <a:off x="311700" y="392575"/>
            <a:ext cx="8520600" cy="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a:t>
            </a:r>
            <a:endParaRPr/>
          </a:p>
        </p:txBody>
      </p:sp>
      <p:sp>
        <p:nvSpPr>
          <p:cNvPr id="509" name="Google Shape;509;p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Several errors can occur with a single transmission</a:t>
            </a:r>
            <a:endParaRPr/>
          </a:p>
          <a:p>
            <a:pPr indent="-342900" lvl="1" marL="914400" rtl="0" algn="l">
              <a:spcBef>
                <a:spcPts val="0"/>
              </a:spcBef>
              <a:spcAft>
                <a:spcPts val="0"/>
              </a:spcAft>
              <a:buSzPts val="1800"/>
              <a:buChar char="○"/>
            </a:pPr>
            <a:r>
              <a:rPr lang="en"/>
              <a:t>Corrupted packets</a:t>
            </a:r>
            <a:endParaRPr/>
          </a:p>
          <a:p>
            <a:pPr indent="-342900" lvl="1" marL="914400" rtl="0" algn="l">
              <a:spcBef>
                <a:spcPts val="0"/>
              </a:spcBef>
              <a:spcAft>
                <a:spcPts val="0"/>
              </a:spcAft>
              <a:buSzPts val="1800"/>
              <a:buChar char="○"/>
            </a:pPr>
            <a:r>
              <a:rPr lang="en"/>
              <a:t>Dropped packets (either due to buffer overflow, or corruption)</a:t>
            </a:r>
            <a:endParaRPr/>
          </a:p>
          <a:p>
            <a:pPr indent="-342900" lvl="1" marL="914400" rtl="0" algn="l">
              <a:spcBef>
                <a:spcPts val="0"/>
              </a:spcBef>
              <a:spcAft>
                <a:spcPts val="0"/>
              </a:spcAft>
              <a:buSzPts val="1800"/>
              <a:buChar char="○"/>
            </a:pPr>
            <a:r>
              <a:rPr lang="en"/>
              <a:t>Misordered packets</a:t>
            </a:r>
            <a:endParaRPr/>
          </a:p>
          <a:p>
            <a:pPr indent="-355600" lvl="0" marL="457200" rtl="0" algn="l">
              <a:spcBef>
                <a:spcPts val="0"/>
              </a:spcBef>
              <a:spcAft>
                <a:spcPts val="0"/>
              </a:spcAft>
              <a:buSzPts val="2000"/>
              <a:buChar char="●"/>
            </a:pPr>
            <a:r>
              <a:rPr lang="en"/>
              <a:t>An additional error can occur in shared lines</a:t>
            </a:r>
            <a:endParaRPr/>
          </a:p>
          <a:p>
            <a:pPr indent="-342900" lvl="1" marL="914400" rtl="0" algn="l">
              <a:spcBef>
                <a:spcPts val="0"/>
              </a:spcBef>
              <a:spcAft>
                <a:spcPts val="0"/>
              </a:spcAft>
              <a:buSzPts val="1800"/>
              <a:buChar char="○"/>
            </a:pPr>
            <a:r>
              <a:rPr lang="en"/>
              <a:t>Collisions occur when multiple users attempt to transmit simultaneously on a single shared line</a:t>
            </a:r>
            <a:endParaRPr/>
          </a:p>
        </p:txBody>
      </p:sp>
      <p:sp>
        <p:nvSpPr>
          <p:cNvPr id="510" name="Google Shape;510;p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Beginning Python </a:t>
            </a:r>
            <a:r>
              <a:rPr b="1" lang="en"/>
              <a:t>in class</a:t>
            </a:r>
            <a:r>
              <a:rPr lang="en"/>
              <a:t>, install:</a:t>
            </a:r>
            <a:endParaRPr/>
          </a:p>
          <a:p>
            <a:pPr indent="-342900" lvl="1" marL="914400" rtl="0" algn="l">
              <a:spcBef>
                <a:spcPts val="0"/>
              </a:spcBef>
              <a:spcAft>
                <a:spcPts val="0"/>
              </a:spcAft>
              <a:buSzPts val="1800"/>
              <a:buChar char="○"/>
            </a:pPr>
            <a:r>
              <a:rPr lang="en"/>
              <a:t>Python 3 (Anaconda Installer recommended)</a:t>
            </a:r>
            <a:endParaRPr/>
          </a:p>
          <a:p>
            <a:pPr indent="-342900" lvl="1" marL="914400" rtl="0" algn="l">
              <a:spcBef>
                <a:spcPts val="0"/>
              </a:spcBef>
              <a:spcAft>
                <a:spcPts val="0"/>
              </a:spcAft>
              <a:buSzPts val="1800"/>
              <a:buChar char="○"/>
            </a:pPr>
            <a:r>
              <a:rPr lang="en"/>
              <a:t>IDE (Visual Studio Code recommended)</a:t>
            </a:r>
            <a:endParaRPr/>
          </a:p>
          <a:p>
            <a:pPr indent="-330200" lvl="2" marL="1371600" rtl="0" algn="l">
              <a:spcBef>
                <a:spcPts val="0"/>
              </a:spcBef>
              <a:spcAft>
                <a:spcPts val="0"/>
              </a:spcAft>
              <a:buSzPts val="1600"/>
              <a:buChar char="■"/>
            </a:pPr>
            <a:r>
              <a:rPr lang="en"/>
              <a:t>A development environment is REQUIRED to debug your project</a:t>
            </a:r>
            <a:endParaRPr/>
          </a:p>
          <a:p>
            <a:pPr indent="-355600" lvl="0" marL="457200" rtl="0" algn="l">
              <a:spcBef>
                <a:spcPts val="0"/>
              </a:spcBef>
              <a:spcAft>
                <a:spcPts val="0"/>
              </a:spcAft>
              <a:buSzPts val="2000"/>
              <a:buChar char="●"/>
            </a:pPr>
            <a:r>
              <a:rPr lang="en"/>
              <a:t>See TA for any problems with setting up Python or the IDE</a:t>
            </a:r>
            <a:endParaRPr/>
          </a:p>
          <a:p>
            <a:pPr indent="-355600" lvl="0" marL="457200" rtl="0" algn="l">
              <a:spcBef>
                <a:spcPts val="0"/>
              </a:spcBef>
              <a:spcAft>
                <a:spcPts val="0"/>
              </a:spcAft>
              <a:buSzPts val="2000"/>
              <a:buChar char="●"/>
            </a:pPr>
            <a:r>
              <a:rPr lang="en"/>
              <a:t>Complete the </a:t>
            </a:r>
            <a:r>
              <a:rPr lang="en"/>
              <a:t>first practice activity (on Canvas) by Monday at midnight</a:t>
            </a:r>
            <a:endParaRPr/>
          </a:p>
        </p:txBody>
      </p:sp>
      <p:sp>
        <p:nvSpPr>
          <p:cNvPr id="516" name="Google Shape;516;p68"/>
          <p:cNvSpPr txBox="1"/>
          <p:nvPr>
            <p:ph type="title"/>
          </p:nvPr>
        </p:nvSpPr>
        <p:spPr>
          <a:xfrm>
            <a:off x="311700" y="392575"/>
            <a:ext cx="8520600" cy="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next class</a:t>
            </a:r>
            <a:endParaRPr/>
          </a:p>
        </p:txBody>
      </p:sp>
      <p:sp>
        <p:nvSpPr>
          <p:cNvPr id="517" name="Google Shape;517;p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392575"/>
            <a:ext cx="8520600" cy="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causes latency?</a:t>
            </a:r>
            <a:endParaRPr/>
          </a:p>
        </p:txBody>
      </p:sp>
      <p:sp>
        <p:nvSpPr>
          <p:cNvPr id="103" name="Google Shape;103;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4" name="Google Shape;104;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Four sources of latency in the network</a:t>
            </a:r>
            <a:endParaRPr/>
          </a:p>
          <a:p>
            <a:pPr indent="-342900" lvl="1" marL="914400" rtl="0" algn="l">
              <a:spcBef>
                <a:spcPts val="0"/>
              </a:spcBef>
              <a:spcAft>
                <a:spcPts val="0"/>
              </a:spcAft>
              <a:buSzPts val="1800"/>
              <a:buChar char="○"/>
            </a:pPr>
            <a:r>
              <a:rPr lang="en"/>
              <a:t>Transmission/Bandwidth delay</a:t>
            </a:r>
            <a:endParaRPr/>
          </a:p>
          <a:p>
            <a:pPr indent="-342900" lvl="1" marL="914400" rtl="0" algn="l">
              <a:spcBef>
                <a:spcPts val="0"/>
              </a:spcBef>
              <a:spcAft>
                <a:spcPts val="0"/>
              </a:spcAft>
              <a:buSzPts val="1800"/>
              <a:buChar char="○"/>
            </a:pPr>
            <a:r>
              <a:rPr lang="en"/>
              <a:t>Propagation delay</a:t>
            </a:r>
            <a:endParaRPr/>
          </a:p>
          <a:p>
            <a:pPr indent="-342900" lvl="1" marL="914400" rtl="0" algn="l">
              <a:spcBef>
                <a:spcPts val="0"/>
              </a:spcBef>
              <a:spcAft>
                <a:spcPts val="0"/>
              </a:spcAft>
              <a:buSzPts val="1800"/>
              <a:buChar char="○"/>
            </a:pPr>
            <a:r>
              <a:rPr lang="en"/>
              <a:t>Processing/Store-and-forward delay</a:t>
            </a:r>
            <a:endParaRPr/>
          </a:p>
          <a:p>
            <a:pPr indent="-342900" lvl="1" marL="914400" rtl="0" algn="l">
              <a:spcBef>
                <a:spcPts val="0"/>
              </a:spcBef>
              <a:spcAft>
                <a:spcPts val="0"/>
              </a:spcAft>
              <a:buSzPts val="1800"/>
              <a:buChar char="○"/>
            </a:pPr>
            <a:r>
              <a:rPr lang="en"/>
              <a:t>Queuing delay</a:t>
            </a:r>
            <a:endParaRPr/>
          </a:p>
          <a:p>
            <a:pPr indent="-355600" lvl="0" marL="457200" rtl="0" algn="l">
              <a:spcBef>
                <a:spcPts val="0"/>
              </a:spcBef>
              <a:spcAft>
                <a:spcPts val="0"/>
              </a:spcAft>
              <a:buSzPts val="2000"/>
              <a:buChar char="●"/>
            </a:pPr>
            <a:r>
              <a:rPr lang="en"/>
              <a:t>Total latency equals the sum of these components</a:t>
            </a:r>
            <a:endParaRPr/>
          </a:p>
          <a:p>
            <a:pPr indent="-342900" lvl="1" marL="914400" rtl="0" algn="l">
              <a:spcBef>
                <a:spcPts val="0"/>
              </a:spcBef>
              <a:spcAft>
                <a:spcPts val="0"/>
              </a:spcAft>
              <a:buSzPts val="1800"/>
              <a:buChar char="○"/>
            </a:pPr>
            <a:r>
              <a:rPr lang="en"/>
              <a:t>d</a:t>
            </a:r>
            <a:r>
              <a:rPr baseline="-25000" lang="en"/>
              <a:t>total</a:t>
            </a:r>
            <a:r>
              <a:rPr lang="en"/>
              <a:t> = d</a:t>
            </a:r>
            <a:r>
              <a:rPr baseline="-25000" lang="en"/>
              <a:t>trans</a:t>
            </a:r>
            <a:r>
              <a:rPr lang="en"/>
              <a:t> + d</a:t>
            </a:r>
            <a:r>
              <a:rPr baseline="-25000" lang="en"/>
              <a:t>prop</a:t>
            </a:r>
            <a:r>
              <a:rPr lang="en"/>
              <a:t> + d</a:t>
            </a:r>
            <a:r>
              <a:rPr baseline="-25000" lang="en"/>
              <a:t>process</a:t>
            </a:r>
            <a:r>
              <a:rPr lang="en"/>
              <a:t> + d</a:t>
            </a:r>
            <a:r>
              <a:rPr baseline="-25000" lang="en"/>
              <a:t>queue</a:t>
            </a:r>
            <a:endParaRPr baseline="-25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392575"/>
            <a:ext cx="8520600" cy="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Sources of Delay</a:t>
            </a:r>
            <a:endParaRPr/>
          </a:p>
        </p:txBody>
      </p:sp>
      <p:sp>
        <p:nvSpPr>
          <p:cNvPr id="110" name="Google Shape;110;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1" name="Google Shape;111;p21"/>
          <p:cNvSpPr/>
          <p:nvPr/>
        </p:nvSpPr>
        <p:spPr>
          <a:xfrm>
            <a:off x="6034725" y="1254925"/>
            <a:ext cx="2300400" cy="1250400"/>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t>Router</a:t>
            </a:r>
            <a:endParaRPr b="1"/>
          </a:p>
        </p:txBody>
      </p:sp>
      <p:cxnSp>
        <p:nvCxnSpPr>
          <p:cNvPr id="112" name="Google Shape;112;p21"/>
          <p:cNvCxnSpPr>
            <a:stCxn id="111" idx="3"/>
          </p:cNvCxnSpPr>
          <p:nvPr/>
        </p:nvCxnSpPr>
        <p:spPr>
          <a:xfrm>
            <a:off x="8335125" y="1880125"/>
            <a:ext cx="414900" cy="0"/>
          </a:xfrm>
          <a:prstGeom prst="straightConnector1">
            <a:avLst/>
          </a:prstGeom>
          <a:noFill/>
          <a:ln cap="flat" cmpd="sng" w="28575">
            <a:solidFill>
              <a:srgbClr val="000000"/>
            </a:solidFill>
            <a:prstDash val="solid"/>
            <a:round/>
            <a:headEnd len="med" w="med" type="none"/>
            <a:tailEnd len="med" w="med" type="triangle"/>
          </a:ln>
        </p:spPr>
      </p:cxnSp>
      <p:sp>
        <p:nvSpPr>
          <p:cNvPr id="113" name="Google Shape;113;p21"/>
          <p:cNvSpPr/>
          <p:nvPr/>
        </p:nvSpPr>
        <p:spPr>
          <a:xfrm>
            <a:off x="480925" y="1254925"/>
            <a:ext cx="2300400" cy="1250400"/>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t>Your Computer</a:t>
            </a:r>
            <a:endParaRPr b="1"/>
          </a:p>
        </p:txBody>
      </p:sp>
      <p:cxnSp>
        <p:nvCxnSpPr>
          <p:cNvPr id="114" name="Google Shape;114;p21"/>
          <p:cNvCxnSpPr>
            <a:stCxn id="113" idx="3"/>
            <a:endCxn id="111" idx="1"/>
          </p:cNvCxnSpPr>
          <p:nvPr/>
        </p:nvCxnSpPr>
        <p:spPr>
          <a:xfrm>
            <a:off x="2781325" y="1880125"/>
            <a:ext cx="3253500" cy="0"/>
          </a:xfrm>
          <a:prstGeom prst="straightConnector1">
            <a:avLst/>
          </a:prstGeom>
          <a:noFill/>
          <a:ln cap="flat" cmpd="sng" w="28575">
            <a:solidFill>
              <a:srgbClr val="000000"/>
            </a:solidFill>
            <a:prstDash val="solid"/>
            <a:round/>
            <a:headEnd len="med" w="med" type="none"/>
            <a:tailEnd len="med" w="med" type="triangle"/>
          </a:ln>
        </p:spPr>
      </p:cxnSp>
      <p:sp>
        <p:nvSpPr>
          <p:cNvPr id="115" name="Google Shape;115;p21"/>
          <p:cNvSpPr/>
          <p:nvPr/>
        </p:nvSpPr>
        <p:spPr>
          <a:xfrm>
            <a:off x="1297675" y="1648825"/>
            <a:ext cx="666900" cy="514500"/>
          </a:xfrm>
          <a:prstGeom prst="roundRect">
            <a:avLst>
              <a:gd fmla="val 16667" name="adj"/>
            </a:avLst>
          </a:prstGeom>
          <a:solidFill>
            <a:srgbClr val="3D85C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P1</a:t>
            </a:r>
            <a:endParaRPr b="1">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392575"/>
            <a:ext cx="8520600" cy="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Sources of Delay: Transmission Delay</a:t>
            </a:r>
            <a:endParaRPr/>
          </a:p>
        </p:txBody>
      </p:sp>
      <p:sp>
        <p:nvSpPr>
          <p:cNvPr id="121" name="Google Shape;121;p22"/>
          <p:cNvSpPr txBox="1"/>
          <p:nvPr>
            <p:ph idx="1" type="body"/>
          </p:nvPr>
        </p:nvSpPr>
        <p:spPr>
          <a:xfrm>
            <a:off x="311700" y="2702525"/>
            <a:ext cx="8520600" cy="1866300"/>
          </a:xfrm>
          <a:prstGeom prst="rect">
            <a:avLst/>
          </a:prstGeom>
        </p:spPr>
        <p:txBody>
          <a:bodyPr anchorCtr="0" anchor="t" bIns="91425" lIns="91425" spcFirstLastPara="1" rIns="91425" wrap="square" tIns="91425">
            <a:noAutofit/>
          </a:bodyPr>
          <a:lstStyle/>
          <a:p>
            <a:pPr indent="-355600" lvl="0" marL="457200" marR="0" rtl="0" algn="l">
              <a:lnSpc>
                <a:spcPct val="115000"/>
              </a:lnSpc>
              <a:spcBef>
                <a:spcPts val="0"/>
              </a:spcBef>
              <a:spcAft>
                <a:spcPts val="0"/>
              </a:spcAft>
              <a:buClr>
                <a:srgbClr val="000000"/>
              </a:buClr>
              <a:buSzPts val="2000"/>
              <a:buFont typeface="Proxima Nova"/>
              <a:buChar char="●"/>
            </a:pPr>
            <a:r>
              <a:rPr lang="en"/>
              <a:t>Transmission (</a:t>
            </a:r>
            <a:r>
              <a:rPr i="1" lang="en"/>
              <a:t>or bandwidth</a:t>
            </a:r>
            <a:r>
              <a:rPr lang="en"/>
              <a:t>) delay is the time required to transmit a packet onto the “wire”</a:t>
            </a:r>
            <a:endParaRPr b="1"/>
          </a:p>
          <a:p>
            <a:pPr indent="-342900" lvl="1" marL="914400" marR="0" rtl="0" algn="l">
              <a:lnSpc>
                <a:spcPct val="115000"/>
              </a:lnSpc>
              <a:spcBef>
                <a:spcPts val="0"/>
              </a:spcBef>
              <a:spcAft>
                <a:spcPts val="0"/>
              </a:spcAft>
              <a:buSzPts val="1800"/>
              <a:buChar char="○"/>
            </a:pPr>
            <a:r>
              <a:rPr lang="en"/>
              <a:t>Packet size measured in bytes (e.g. 64 kB)</a:t>
            </a:r>
            <a:endParaRPr/>
          </a:p>
          <a:p>
            <a:pPr indent="-342900" lvl="1" marL="914400" marR="0" rtl="0" algn="l">
              <a:lnSpc>
                <a:spcPct val="115000"/>
              </a:lnSpc>
              <a:spcBef>
                <a:spcPts val="0"/>
              </a:spcBef>
              <a:spcAft>
                <a:spcPts val="0"/>
              </a:spcAft>
              <a:buSzPts val="1800"/>
              <a:buChar char="○"/>
            </a:pPr>
            <a:r>
              <a:rPr lang="en"/>
              <a:t>Transmission rate measured in bits / second (e.g. 100 Mbps)</a:t>
            </a:r>
            <a:endParaRPr/>
          </a:p>
          <a:p>
            <a:pPr indent="-342900" lvl="1" marL="914400" rtl="0" algn="l">
              <a:spcBef>
                <a:spcPts val="0"/>
              </a:spcBef>
              <a:spcAft>
                <a:spcPts val="0"/>
              </a:spcAft>
              <a:buSzPts val="1800"/>
              <a:buChar char="○"/>
            </a:pPr>
            <a:r>
              <a:rPr lang="en"/>
              <a:t>d</a:t>
            </a:r>
            <a:r>
              <a:rPr baseline="-25000" lang="en"/>
              <a:t>trans</a:t>
            </a:r>
            <a:r>
              <a:rPr lang="en"/>
              <a:t> = packet length / transmission rate of link = </a:t>
            </a:r>
            <a:r>
              <a:rPr b="1" lang="en"/>
              <a:t>L / R</a:t>
            </a:r>
            <a:endParaRPr/>
          </a:p>
        </p:txBody>
      </p:sp>
      <p:sp>
        <p:nvSpPr>
          <p:cNvPr id="122" name="Google Shape;12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3" name="Google Shape;123;p22"/>
          <p:cNvSpPr/>
          <p:nvPr/>
        </p:nvSpPr>
        <p:spPr>
          <a:xfrm>
            <a:off x="6034725" y="1254925"/>
            <a:ext cx="2300400" cy="1250400"/>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t>Router</a:t>
            </a:r>
            <a:endParaRPr b="1"/>
          </a:p>
        </p:txBody>
      </p:sp>
      <p:cxnSp>
        <p:nvCxnSpPr>
          <p:cNvPr id="124" name="Google Shape;124;p22"/>
          <p:cNvCxnSpPr>
            <a:stCxn id="123" idx="3"/>
          </p:cNvCxnSpPr>
          <p:nvPr/>
        </p:nvCxnSpPr>
        <p:spPr>
          <a:xfrm>
            <a:off x="8335125" y="1880125"/>
            <a:ext cx="414900" cy="0"/>
          </a:xfrm>
          <a:prstGeom prst="straightConnector1">
            <a:avLst/>
          </a:prstGeom>
          <a:noFill/>
          <a:ln cap="flat" cmpd="sng" w="28575">
            <a:solidFill>
              <a:srgbClr val="000000"/>
            </a:solidFill>
            <a:prstDash val="solid"/>
            <a:round/>
            <a:headEnd len="med" w="med" type="none"/>
            <a:tailEnd len="med" w="med" type="triangle"/>
          </a:ln>
        </p:spPr>
      </p:cxnSp>
      <p:sp>
        <p:nvSpPr>
          <p:cNvPr id="125" name="Google Shape;125;p22"/>
          <p:cNvSpPr/>
          <p:nvPr/>
        </p:nvSpPr>
        <p:spPr>
          <a:xfrm>
            <a:off x="480925" y="1254925"/>
            <a:ext cx="2300400" cy="1250400"/>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t>Your Computer</a:t>
            </a:r>
            <a:endParaRPr b="1"/>
          </a:p>
        </p:txBody>
      </p:sp>
      <p:cxnSp>
        <p:nvCxnSpPr>
          <p:cNvPr id="126" name="Google Shape;126;p22"/>
          <p:cNvCxnSpPr>
            <a:stCxn id="125" idx="3"/>
            <a:endCxn id="123" idx="1"/>
          </p:cNvCxnSpPr>
          <p:nvPr/>
        </p:nvCxnSpPr>
        <p:spPr>
          <a:xfrm>
            <a:off x="2781325" y="1880125"/>
            <a:ext cx="3253500" cy="0"/>
          </a:xfrm>
          <a:prstGeom prst="straightConnector1">
            <a:avLst/>
          </a:prstGeom>
          <a:noFill/>
          <a:ln cap="flat" cmpd="sng" w="28575">
            <a:solidFill>
              <a:srgbClr val="000000"/>
            </a:solidFill>
            <a:prstDash val="solid"/>
            <a:round/>
            <a:headEnd len="med" w="med" type="none"/>
            <a:tailEnd len="med" w="med" type="triangle"/>
          </a:ln>
        </p:spPr>
      </p:cxnSp>
      <p:sp>
        <p:nvSpPr>
          <p:cNvPr id="127" name="Google Shape;127;p22"/>
          <p:cNvSpPr/>
          <p:nvPr/>
        </p:nvSpPr>
        <p:spPr>
          <a:xfrm>
            <a:off x="2364475" y="1648825"/>
            <a:ext cx="666900" cy="514500"/>
          </a:xfrm>
          <a:prstGeom prst="roundRect">
            <a:avLst>
              <a:gd fmla="val 16667" name="adj"/>
            </a:avLst>
          </a:prstGeom>
          <a:solidFill>
            <a:srgbClr val="3D85C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P1</a:t>
            </a:r>
            <a:endParaRPr b="1">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311700" y="392575"/>
            <a:ext cx="8520600" cy="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Sources of Delay: Propagation Delay</a:t>
            </a:r>
            <a:endParaRPr/>
          </a:p>
        </p:txBody>
      </p:sp>
      <p:sp>
        <p:nvSpPr>
          <p:cNvPr id="133" name="Google Shape;133;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4" name="Google Shape;134;p23"/>
          <p:cNvSpPr txBox="1"/>
          <p:nvPr>
            <p:ph idx="1" type="body"/>
          </p:nvPr>
        </p:nvSpPr>
        <p:spPr>
          <a:xfrm>
            <a:off x="311700" y="2693200"/>
            <a:ext cx="8520600" cy="1875600"/>
          </a:xfrm>
          <a:prstGeom prst="rect">
            <a:avLst/>
          </a:prstGeom>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000000"/>
              </a:buClr>
              <a:buSzPts val="2400"/>
              <a:buFont typeface="Proxima Nova"/>
              <a:buChar char="●"/>
            </a:pPr>
            <a:r>
              <a:rPr lang="en"/>
              <a:t>Propagation delay is the time required for the data to travel along the “wire” to its destination</a:t>
            </a:r>
            <a:endParaRPr/>
          </a:p>
          <a:p>
            <a:pPr indent="-342900" lvl="1" marL="914400" marR="0" rtl="0" algn="l">
              <a:lnSpc>
                <a:spcPct val="115000"/>
              </a:lnSpc>
              <a:spcBef>
                <a:spcPts val="0"/>
              </a:spcBef>
              <a:spcAft>
                <a:spcPts val="0"/>
              </a:spcAft>
              <a:buSzPts val="1800"/>
              <a:buChar char="○"/>
            </a:pPr>
            <a:r>
              <a:rPr lang="en"/>
              <a:t>Data moves at different speeds in different mediums (e.g. radio waves travel at 3*10</a:t>
            </a:r>
            <a:r>
              <a:rPr baseline="30000" lang="en"/>
              <a:t>8</a:t>
            </a:r>
            <a:r>
              <a:rPr lang="en"/>
              <a:t> m/s, electricity travels 2*10</a:t>
            </a:r>
            <a:r>
              <a:rPr baseline="30000" lang="en"/>
              <a:t>8</a:t>
            </a:r>
            <a:r>
              <a:rPr lang="en"/>
              <a:t> m/s in copper)</a:t>
            </a:r>
            <a:endParaRPr/>
          </a:p>
          <a:p>
            <a:pPr indent="-342900" lvl="1" marL="914400" marR="0" rtl="0" algn="l">
              <a:lnSpc>
                <a:spcPct val="115000"/>
              </a:lnSpc>
              <a:spcBef>
                <a:spcPts val="0"/>
              </a:spcBef>
              <a:spcAft>
                <a:spcPts val="0"/>
              </a:spcAft>
              <a:buSzPts val="1800"/>
              <a:buChar char="○"/>
            </a:pPr>
            <a:r>
              <a:rPr lang="en"/>
              <a:t>d</a:t>
            </a:r>
            <a:r>
              <a:rPr baseline="-25000" lang="en"/>
              <a:t>prop</a:t>
            </a:r>
            <a:r>
              <a:rPr lang="en"/>
              <a:t> = distance / data speed on “wire” = </a:t>
            </a:r>
            <a:r>
              <a:rPr b="1" lang="en"/>
              <a:t>d / s</a:t>
            </a:r>
            <a:r>
              <a:rPr b="1" baseline="-25000" lang="en"/>
              <a:t>prop</a:t>
            </a:r>
            <a:endParaRPr b="1" baseline="-25000"/>
          </a:p>
        </p:txBody>
      </p:sp>
      <p:sp>
        <p:nvSpPr>
          <p:cNvPr id="135" name="Google Shape;135;p23"/>
          <p:cNvSpPr/>
          <p:nvPr/>
        </p:nvSpPr>
        <p:spPr>
          <a:xfrm>
            <a:off x="6034725" y="1254925"/>
            <a:ext cx="2300400" cy="1250400"/>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t>Router</a:t>
            </a:r>
            <a:endParaRPr b="1"/>
          </a:p>
        </p:txBody>
      </p:sp>
      <p:cxnSp>
        <p:nvCxnSpPr>
          <p:cNvPr id="136" name="Google Shape;136;p23"/>
          <p:cNvCxnSpPr>
            <a:stCxn id="135" idx="3"/>
          </p:cNvCxnSpPr>
          <p:nvPr/>
        </p:nvCxnSpPr>
        <p:spPr>
          <a:xfrm>
            <a:off x="8335125" y="1880125"/>
            <a:ext cx="414900" cy="0"/>
          </a:xfrm>
          <a:prstGeom prst="straightConnector1">
            <a:avLst/>
          </a:prstGeom>
          <a:noFill/>
          <a:ln cap="flat" cmpd="sng" w="28575">
            <a:solidFill>
              <a:srgbClr val="000000"/>
            </a:solidFill>
            <a:prstDash val="solid"/>
            <a:round/>
            <a:headEnd len="med" w="med" type="none"/>
            <a:tailEnd len="med" w="med" type="triangle"/>
          </a:ln>
        </p:spPr>
      </p:cxnSp>
      <p:sp>
        <p:nvSpPr>
          <p:cNvPr id="137" name="Google Shape;137;p23"/>
          <p:cNvSpPr/>
          <p:nvPr/>
        </p:nvSpPr>
        <p:spPr>
          <a:xfrm>
            <a:off x="480925" y="1254925"/>
            <a:ext cx="2300400" cy="1250400"/>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t>Your Computer</a:t>
            </a:r>
            <a:endParaRPr b="1"/>
          </a:p>
        </p:txBody>
      </p:sp>
      <p:cxnSp>
        <p:nvCxnSpPr>
          <p:cNvPr id="138" name="Google Shape;138;p23"/>
          <p:cNvCxnSpPr>
            <a:stCxn id="137" idx="3"/>
            <a:endCxn id="135" idx="1"/>
          </p:cNvCxnSpPr>
          <p:nvPr/>
        </p:nvCxnSpPr>
        <p:spPr>
          <a:xfrm>
            <a:off x="2781325" y="1880125"/>
            <a:ext cx="3253500" cy="0"/>
          </a:xfrm>
          <a:prstGeom prst="straightConnector1">
            <a:avLst/>
          </a:prstGeom>
          <a:noFill/>
          <a:ln cap="flat" cmpd="sng" w="28575">
            <a:solidFill>
              <a:srgbClr val="000000"/>
            </a:solidFill>
            <a:prstDash val="solid"/>
            <a:round/>
            <a:headEnd len="med" w="med" type="none"/>
            <a:tailEnd len="med" w="med" type="triangle"/>
          </a:ln>
        </p:spPr>
      </p:cxnSp>
      <p:sp>
        <p:nvSpPr>
          <p:cNvPr id="139" name="Google Shape;139;p23"/>
          <p:cNvSpPr/>
          <p:nvPr/>
        </p:nvSpPr>
        <p:spPr>
          <a:xfrm>
            <a:off x="3659875" y="1648825"/>
            <a:ext cx="666900" cy="514500"/>
          </a:xfrm>
          <a:prstGeom prst="roundRect">
            <a:avLst>
              <a:gd fmla="val 16667" name="adj"/>
            </a:avLst>
          </a:prstGeom>
          <a:solidFill>
            <a:srgbClr val="3D85C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P1</a:t>
            </a:r>
            <a:endParaRPr b="1">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